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1"/>
  </p:notesMasterIdLst>
  <p:sldIdLst>
    <p:sldId id="256" r:id="rId2"/>
    <p:sldId id="263" r:id="rId3"/>
    <p:sldId id="265" r:id="rId4"/>
    <p:sldId id="271" r:id="rId5"/>
    <p:sldId id="272" r:id="rId6"/>
    <p:sldId id="273" r:id="rId7"/>
    <p:sldId id="274" r:id="rId8"/>
    <p:sldId id="275" r:id="rId9"/>
    <p:sldId id="27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C7C"/>
    <a:srgbClr val="002060"/>
    <a:srgbClr val="3326E2"/>
    <a:srgbClr val="FF6600"/>
    <a:srgbClr val="FFFFFF"/>
    <a:srgbClr val="6EDDEC"/>
    <a:srgbClr val="EA5F00"/>
    <a:srgbClr val="E98F2B"/>
    <a:srgbClr val="FFA161"/>
    <a:srgbClr val="392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5159" autoAdjust="0"/>
  </p:normalViewPr>
  <p:slideViewPr>
    <p:cSldViewPr snapToGrid="0">
      <p:cViewPr>
        <p:scale>
          <a:sx n="75" d="100"/>
          <a:sy n="75" d="100"/>
        </p:scale>
        <p:origin x="169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9E95FF-9AE5-401D-851B-7F4C66D22EDD}" type="datetimeFigureOut">
              <a:rPr lang="en-IN" smtClean="0"/>
              <a:t>16-12-2024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A3DFE-5CEC-42FC-8F45-CAEC0FD52D0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2640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Title of the work specifications</a:t>
            </a:r>
          </a:p>
          <a:p>
            <a:endParaRPr lang="en-IN" dirty="0"/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2060"/>
                </a:solidFill>
                <a:latin typeface="Palatino Linotype" panose="02040502050505030304" pitchFamily="18" charset="0"/>
                <a:ea typeface="Cambria" panose="02040503050406030204" pitchFamily="18" charset="0"/>
              </a:rPr>
              <a:t>Font “Palatino Linotype”, Font Size – 36 pts Bold,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Cambria" panose="02040503050406030204" pitchFamily="18" charset="0"/>
              </a:rPr>
              <a:t>Alignment – Centre, </a:t>
            </a:r>
            <a:r>
              <a:rPr lang="en-US" sz="1200" b="1" dirty="0">
                <a:solidFill>
                  <a:srgbClr val="002060"/>
                </a:solidFill>
                <a:latin typeface="Palatino Linotype" panose="02040502050505030304" pitchFamily="18" charset="0"/>
                <a:ea typeface="Cambria" panose="02040503050406030204" pitchFamily="18" charset="0"/>
              </a:rPr>
              <a:t>Character &amp; line spacing – Normal, 1.0, Font color hex code- #002060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2060"/>
                </a:solidFill>
                <a:latin typeface="Palatino Linotype" panose="02040502050505030304" pitchFamily="18" charset="0"/>
                <a:ea typeface="Cambria" panose="02040503050406030204" pitchFamily="18" charset="0"/>
              </a:rPr>
              <a:t>(Hex code just needed to be pasted on the font color palette, that can be accessed (in MS PowerPoint) by  clicking:    font color tab &gt; click the down arrow &gt; More colors &gt; Custom tab &gt; Hex code)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alatino Linotype" panose="02040502050505030304" pitchFamily="18" charset="0"/>
              <a:ea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IN" dirty="0"/>
          </a:p>
          <a:p>
            <a:r>
              <a:rPr lang="en-IN" dirty="0"/>
              <a:t>Presenter formatting specifications  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2060"/>
                </a:solidFill>
                <a:latin typeface="Palatino Linotype" panose="02040502050505030304" pitchFamily="18" charset="0"/>
                <a:ea typeface="Cambria" panose="02040503050406030204" pitchFamily="18" charset="0"/>
              </a:rPr>
              <a:t>Font “</a:t>
            </a:r>
            <a:r>
              <a:rPr lang="en-US" sz="1200" b="1" dirty="0">
                <a:solidFill>
                  <a:srgbClr val="002060"/>
                </a:solidFill>
                <a:latin typeface="Arial Black" panose="020B0A04020102020204" pitchFamily="34" charset="0"/>
                <a:ea typeface="Cambria" panose="02040503050406030204" pitchFamily="18" charset="0"/>
              </a:rPr>
              <a:t>Arial Black</a:t>
            </a:r>
            <a:r>
              <a:rPr lang="en-US" sz="1200" b="1" dirty="0">
                <a:solidFill>
                  <a:srgbClr val="002060"/>
                </a:solidFill>
                <a:latin typeface="Palatino Linotype" panose="02040502050505030304" pitchFamily="18" charset="0"/>
                <a:ea typeface="Cambria" panose="02040503050406030204" pitchFamily="18" charset="0"/>
              </a:rPr>
              <a:t>”, Font Size – 20 pts., Bold,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Cambria" panose="02040503050406030204" pitchFamily="18" charset="0"/>
              </a:rPr>
              <a:t>Alignment – Centre,</a:t>
            </a:r>
            <a:r>
              <a:rPr lang="en-US" sz="1200" b="1" dirty="0">
                <a:solidFill>
                  <a:srgbClr val="002060"/>
                </a:solidFill>
                <a:latin typeface="Palatino Linotype" panose="02040502050505030304" pitchFamily="18" charset="0"/>
                <a:ea typeface="Cambria" panose="02040503050406030204" pitchFamily="18" charset="0"/>
              </a:rPr>
              <a:t>Character &amp; line spacing – Normal, 1.0, Font color hex code- #39295B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rgbClr val="002060"/>
              </a:solidFill>
              <a:latin typeface="Palatino Linotype" panose="02040502050505030304" pitchFamily="18" charset="0"/>
              <a:ea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2060"/>
                </a:solidFill>
                <a:latin typeface="Palatino Linotype" panose="02040502050505030304" pitchFamily="18" charset="0"/>
                <a:ea typeface="Cambria" panose="02040503050406030204" pitchFamily="18" charset="0"/>
              </a:rPr>
              <a:t>Designation formatting specification: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2060"/>
                </a:solidFill>
                <a:latin typeface="Palatino Linotype" panose="02040502050505030304" pitchFamily="18" charset="0"/>
                <a:ea typeface="Cambria" panose="02040503050406030204" pitchFamily="18" charset="0"/>
              </a:rPr>
              <a:t>Font “</a:t>
            </a:r>
            <a:r>
              <a:rPr lang="en-US" sz="1200" b="1" dirty="0">
                <a:solidFill>
                  <a:srgbClr val="002060"/>
                </a:solidFill>
                <a:latin typeface="Arial Black" panose="020B0A04020102020204" pitchFamily="34" charset="0"/>
                <a:ea typeface="Cambria" panose="02040503050406030204" pitchFamily="18" charset="0"/>
              </a:rPr>
              <a:t>Arial</a:t>
            </a:r>
            <a:r>
              <a:rPr lang="en-US" sz="1200" b="1" dirty="0">
                <a:solidFill>
                  <a:srgbClr val="002060"/>
                </a:solidFill>
                <a:latin typeface="Palatino Linotype" panose="02040502050505030304" pitchFamily="18" charset="0"/>
                <a:ea typeface="Cambria" panose="02040503050406030204" pitchFamily="18" charset="0"/>
              </a:rPr>
              <a:t>”, Font Size – 14 pts., Bold and Italics,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Cambria" panose="02040503050406030204" pitchFamily="18" charset="0"/>
              </a:rPr>
              <a:t>Alignment – Centre,</a:t>
            </a:r>
            <a:r>
              <a:rPr lang="en-US" sz="1200" b="1" dirty="0">
                <a:solidFill>
                  <a:srgbClr val="002060"/>
                </a:solidFill>
                <a:latin typeface="Palatino Linotype" panose="02040502050505030304" pitchFamily="18" charset="0"/>
                <a:ea typeface="Cambria" panose="02040503050406030204" pitchFamily="18" charset="0"/>
              </a:rPr>
              <a:t>Character &amp; line spacing – Normal, 1.0, Font color hex code- #39295B</a:t>
            </a:r>
          </a:p>
          <a:p>
            <a:endParaRPr lang="en-I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/>
              <a:t>Page title of each slide : </a:t>
            </a:r>
            <a:r>
              <a:rPr lang="en-US" sz="1200" b="1" dirty="0">
                <a:solidFill>
                  <a:srgbClr val="002060"/>
                </a:solidFill>
                <a:latin typeface="Palatino Linotype" panose="02040502050505030304" pitchFamily="18" charset="0"/>
                <a:ea typeface="Cambria" panose="02040503050406030204" pitchFamily="18" charset="0"/>
              </a:rPr>
              <a:t>Font “Palatino Linotype”, Font Size – 36 pts Bold,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Cambria" panose="02040503050406030204" pitchFamily="18" charset="0"/>
              </a:rPr>
              <a:t>Alignment – Centre, </a:t>
            </a:r>
            <a:r>
              <a:rPr lang="en-US" sz="1200" b="1" dirty="0">
                <a:solidFill>
                  <a:srgbClr val="002060"/>
                </a:solidFill>
                <a:latin typeface="Palatino Linotype" panose="02040502050505030304" pitchFamily="18" charset="0"/>
                <a:ea typeface="Cambria" panose="02040503050406030204" pitchFamily="18" charset="0"/>
              </a:rPr>
              <a:t>Character &amp; line spacing – Normal, 1.0, Font color hex code- #002060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>
              <a:solidFill>
                <a:srgbClr val="002060"/>
              </a:solidFill>
              <a:latin typeface="Palatino Linotype" panose="02040502050505030304" pitchFamily="18" charset="0"/>
              <a:ea typeface="Cambria" panose="020405030504060302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srgbClr val="002060"/>
                </a:solidFill>
                <a:latin typeface="Palatino Linotype" panose="02040502050505030304" pitchFamily="18" charset="0"/>
                <a:ea typeface="Cambria" panose="02040503050406030204" pitchFamily="18" charset="0"/>
              </a:rPr>
              <a:t>Body text :  </a:t>
            </a:r>
            <a:r>
              <a:rPr lang="en-US" sz="1200" b="1" dirty="0">
                <a:solidFill>
                  <a:srgbClr val="002060"/>
                </a:solidFill>
                <a:latin typeface="Palatino Linotype" panose="02040502050505030304" pitchFamily="18" charset="0"/>
                <a:ea typeface="Cambria" panose="02040503050406030204" pitchFamily="18" charset="0"/>
              </a:rPr>
              <a:t>Font “Palatino Linotype”, Font Size – 20 pts,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Cambria" panose="02040503050406030204" pitchFamily="18" charset="0"/>
              </a:rPr>
              <a:t>Alignment – Left , </a:t>
            </a:r>
            <a:r>
              <a:rPr lang="en-US" sz="1200" b="1" dirty="0">
                <a:solidFill>
                  <a:srgbClr val="002060"/>
                </a:solidFill>
                <a:latin typeface="Palatino Linotype" panose="02040502050505030304" pitchFamily="18" charset="0"/>
                <a:ea typeface="Cambria" panose="02040503050406030204" pitchFamily="18" charset="0"/>
              </a:rPr>
              <a:t>Character &amp; line spacing – Normal, 1.0, Font color hex code- #002060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>
              <a:solidFill>
                <a:srgbClr val="002060"/>
              </a:solidFill>
              <a:latin typeface="Palatino Linotype" panose="02040502050505030304" pitchFamily="18" charset="0"/>
              <a:ea typeface="Cambria" panose="02040503050406030204" pitchFamily="18" charset="0"/>
            </a:endParaRP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AA3DFE-5CEC-42FC-8F45-CAEC0FD52D05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8998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rgbClr val="002060"/>
              </a:solidFill>
              <a:latin typeface="Palatino Linotype" panose="02040502050505030304" pitchFamily="18" charset="0"/>
              <a:ea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AA3DFE-5CEC-42FC-8F45-CAEC0FD52D05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68673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06AB3-9CF4-4621-BF31-C6FC82E5167D}" type="datetime1">
              <a:rPr lang="en-IN" smtClean="0"/>
              <a:t>16-12-2024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B. Pharm Final Year Project Synopsis Presentation, Pratiksha Institute of Pharmaceutical Sciences, GHY-26, Assam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262E-989F-4235-9EDD-6E07E95CB6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2187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49B73-5AAE-4105-887B-A9863585488E}" type="datetime1">
              <a:rPr lang="en-IN" smtClean="0"/>
              <a:t>16-12-2024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B. Pharm Final Year Project Synopsis Presentation, Pratiksha Institute of Pharmaceutical Sciences, GHY-26, Assam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262E-989F-4235-9EDD-6E07E95CB6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8852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98DB6-011C-4294-B7A2-99B04B5EC883}" type="datetime1">
              <a:rPr lang="en-IN" smtClean="0"/>
              <a:t>16-12-2024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B. Pharm Final Year Project Synopsis Presentation, Pratiksha Institute of Pharmaceutical Sciences, GHY-26, Assam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262E-989F-4235-9EDD-6E07E95CB6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7259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53AD6-42CA-4A4F-8445-256459844166}" type="datetime1">
              <a:rPr lang="en-IN" smtClean="0"/>
              <a:t>16-12-2024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B. Pharm Final Year Project Synopsis Presentation, Pratiksha Institute of Pharmaceutical Sciences, GHY-26, Assam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262E-989F-4235-9EDD-6E07E95CB6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1951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AB843-3631-4E9E-845D-9E61A466F3B4}" type="datetime1">
              <a:rPr lang="en-IN" smtClean="0"/>
              <a:t>16-12-2024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B. Pharm Final Year Project Synopsis Presentation, Pratiksha Institute of Pharmaceutical Sciences, GHY-26, Assam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262E-989F-4235-9EDD-6E07E95CB6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9477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6A645-022C-4342-8106-85E152B0406B}" type="datetime1">
              <a:rPr lang="en-IN" smtClean="0"/>
              <a:t>16-12-2024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B. Pharm Final Year Project Synopsis Presentation, Pratiksha Institute of Pharmaceutical Sciences, GHY-26, Assam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262E-989F-4235-9EDD-6E07E95CB6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9113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64115-5337-4692-9926-2145B482F7BB}" type="datetime1">
              <a:rPr lang="en-IN" smtClean="0"/>
              <a:t>16-12-2024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B. Pharm Final Year Project Synopsis Presentation, Pratiksha Institute of Pharmaceutical Sciences, GHY-26, Assam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262E-989F-4235-9EDD-6E07E95CB6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2093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968D-8E16-492B-8933-EB95F9D11E1A}" type="datetime1">
              <a:rPr lang="en-IN" smtClean="0"/>
              <a:t>16-12-2024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B. Pharm Final Year Project Synopsis Presentation, Pratiksha Institute of Pharmaceutical Sciences, GHY-26, Assam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262E-989F-4235-9EDD-6E07E95CB6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4012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9354" y="6640436"/>
            <a:ext cx="924942" cy="20527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365BE4B5-8569-4A80-B58A-8D63F5D0AB75}" type="datetime1">
              <a:rPr lang="en-IN" smtClean="0"/>
              <a:t>16-12-2024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09708" y="6640497"/>
            <a:ext cx="7439487" cy="20527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B. Pharm Final Year Project Synopsis Presentation, </a:t>
            </a:r>
            <a:r>
              <a:rPr lang="en-US" dirty="0" err="1"/>
              <a:t>Pratiksha</a:t>
            </a:r>
            <a:r>
              <a:rPr lang="en-US" dirty="0"/>
              <a:t> Institute of Pharmaceutical Sciences, GHY-26, Assam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34292" y="6631558"/>
            <a:ext cx="1040353" cy="205271"/>
          </a:xfrm>
        </p:spPr>
        <p:txBody>
          <a:bodyPr/>
          <a:lstStyle>
            <a:lvl1pPr>
              <a:defRPr sz="1200" b="1">
                <a:solidFill>
                  <a:srgbClr val="002060"/>
                </a:solidFill>
              </a:defRPr>
            </a:lvl1pPr>
          </a:lstStyle>
          <a:p>
            <a:r>
              <a:rPr lang="en-IN" dirty="0"/>
              <a:t>Slide No</a:t>
            </a:r>
            <a:fld id="{8840262E-989F-4235-9EDD-6E07E95CB669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08717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002D-8062-489F-AAA0-2F8F88DD85AA}" type="datetime1">
              <a:rPr lang="en-IN" smtClean="0"/>
              <a:t>16-12-2024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B. Pharm Final Year Project Synopsis Presentation, Pratiksha Institute of Pharmaceutical Sciences, GHY-26, Assam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262E-989F-4235-9EDD-6E07E95CB6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8779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CBFFB-6D14-4397-ABB0-0D026C1C7087}" type="datetime1">
              <a:rPr lang="en-IN" smtClean="0"/>
              <a:t>16-12-2024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B. Pharm Final Year Project Synopsis Presentation, Pratiksha Institute of Pharmaceutical Sciences, GHY-26, Assam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262E-989F-4235-9EDD-6E07E95CB6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90571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FF391-4E91-4AB5-9C9C-0ABD99968AD2}" type="datetime1">
              <a:rPr lang="en-IN" smtClean="0"/>
              <a:t>16-12-2024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B. Pharm Final Year Project Synopsis Presentation, Pratiksha Institute of Pharmaceutical Sciences, GHY-26, Assam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No</a:t>
            </a:r>
            <a:fld id="{8840262E-989F-4235-9EDD-6E07E95CB669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79707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FA2508C5-3735-DC56-F48E-1D239ADB5BAB}"/>
              </a:ext>
            </a:extLst>
          </p:cNvPr>
          <p:cNvSpPr>
            <a:spLocks noGrp="1"/>
          </p:cNvSpPr>
          <p:nvPr/>
        </p:nvSpPr>
        <p:spPr>
          <a:xfrm>
            <a:off x="-14182" y="1507339"/>
            <a:ext cx="9144000" cy="338601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100000"/>
              </a:lnSpc>
              <a:spcAft>
                <a:spcPct val="0"/>
              </a:spcAft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 PRESENTATION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3A42B9BA-6418-ECD7-39B8-E6E6C549A117}"/>
              </a:ext>
            </a:extLst>
          </p:cNvPr>
          <p:cNvSpPr txBox="1">
            <a:spLocks/>
          </p:cNvSpPr>
          <p:nvPr/>
        </p:nvSpPr>
        <p:spPr bwMode="auto">
          <a:xfrm>
            <a:off x="-14182" y="1857869"/>
            <a:ext cx="9158182" cy="33858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latin typeface="Palatino Linotype" panose="02040502050505030304" pitchFamily="18" charset="0"/>
                <a:ea typeface="Cambria" panose="02040503050406030204" pitchFamily="18" charset="0"/>
              </a:rPr>
              <a:t>Title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latin typeface="Palatino Linotype" panose="02040502050505030304" pitchFamily="18" charset="0"/>
                <a:ea typeface="Cambria" panose="02040503050406030204" pitchFamily="18" charset="0"/>
              </a:rPr>
              <a:t>of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latin typeface="Palatino Linotype" panose="02040502050505030304" pitchFamily="18" charset="0"/>
                <a:ea typeface="Cambria" panose="02040503050406030204" pitchFamily="18" charset="0"/>
              </a:rPr>
              <a:t>the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latin typeface="Palatino Linotype" panose="02040502050505030304" pitchFamily="18" charset="0"/>
                <a:ea typeface="Cambria" panose="02040503050406030204" pitchFamily="18" charset="0"/>
              </a:rPr>
              <a:t>Work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Cambria" panose="02040503050406030204" pitchFamily="18" charset="0"/>
              </a:rPr>
              <a:t>presented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85C2FA1-FB9A-592B-A8B0-62790B2DDF45}"/>
              </a:ext>
            </a:extLst>
          </p:cNvPr>
          <p:cNvGrpSpPr/>
          <p:nvPr/>
        </p:nvGrpSpPr>
        <p:grpSpPr>
          <a:xfrm>
            <a:off x="-7091" y="5152258"/>
            <a:ext cx="9144000" cy="762757"/>
            <a:chOff x="-7091" y="5032782"/>
            <a:chExt cx="9144000" cy="762757"/>
          </a:xfrm>
        </p:grpSpPr>
        <p:sp>
          <p:nvSpPr>
            <p:cNvPr id="42" name="Title Placeholder 1">
              <a:extLst>
                <a:ext uri="{FF2B5EF4-FFF2-40B4-BE49-F238E27FC236}">
                  <a16:creationId xmlns:a16="http://schemas.microsoft.com/office/drawing/2014/main" id="{0D863090-182A-C2D9-99CC-F5BC9AF8D60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-7091" y="5032782"/>
              <a:ext cx="9144000" cy="66238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dirty="0">
                  <a:solidFill>
                    <a:srgbClr val="39295B"/>
                  </a:solidFill>
                  <a:latin typeface="Arial Black" panose="020B0A04020102020204" pitchFamily="34" charset="0"/>
                  <a:ea typeface="Cambria" panose="02040503050406030204" pitchFamily="18" charset="0"/>
                </a:rPr>
                <a:t>Presenter Name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9295B"/>
                </a:solidFill>
                <a:effectLst/>
                <a:uLnTx/>
                <a:uFillTx/>
                <a:latin typeface="Arial Black" panose="020B0A04020102020204" pitchFamily="34" charset="0"/>
                <a:ea typeface="Cambria" panose="02040503050406030204" pitchFamily="18" charset="0"/>
              </a:endParaRPr>
            </a:p>
          </p:txBody>
        </p:sp>
        <p:sp>
          <p:nvSpPr>
            <p:cNvPr id="43" name="Title Placeholder 1">
              <a:extLst>
                <a:ext uri="{FF2B5EF4-FFF2-40B4-BE49-F238E27FC236}">
                  <a16:creationId xmlns:a16="http://schemas.microsoft.com/office/drawing/2014/main" id="{35C4CAA3-7261-6B94-B2D1-6F3C6719263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823229" y="5464346"/>
              <a:ext cx="1469178" cy="33119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i="1" dirty="0">
                  <a:solidFill>
                    <a:srgbClr val="39295B"/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Designation</a:t>
              </a:r>
              <a:endPara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39295B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44" name="Title Placeholder 1">
            <a:extLst>
              <a:ext uri="{FF2B5EF4-FFF2-40B4-BE49-F238E27FC236}">
                <a16:creationId xmlns:a16="http://schemas.microsoft.com/office/drawing/2014/main" id="{7DEB2661-BC00-36E8-B6CB-1D93211C672F}"/>
              </a:ext>
            </a:extLst>
          </p:cNvPr>
          <p:cNvSpPr txBox="1">
            <a:spLocks/>
          </p:cNvSpPr>
          <p:nvPr/>
        </p:nvSpPr>
        <p:spPr bwMode="auto">
          <a:xfrm>
            <a:off x="0" y="6569411"/>
            <a:ext cx="9144000" cy="2921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39295B"/>
                </a:solidFill>
                <a:latin typeface="Arial Black" panose="020B0A04020102020204" pitchFamily="34" charset="0"/>
                <a:ea typeface="Cambria" panose="02040503050406030204" pitchFamily="18" charset="0"/>
              </a:rPr>
              <a:t>Institution Name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39295B"/>
              </a:solidFill>
              <a:effectLst/>
              <a:uLnTx/>
              <a:uFillTx/>
              <a:latin typeface="Arial Black" panose="020B0A04020102020204" pitchFamily="34" charset="0"/>
              <a:ea typeface="Cambria" panose="02040503050406030204" pitchFamily="18" charset="0"/>
            </a:endParaRPr>
          </a:p>
        </p:txBody>
      </p:sp>
      <p:sp>
        <p:nvSpPr>
          <p:cNvPr id="46" name="Title Placeholder 1">
            <a:extLst>
              <a:ext uri="{FF2B5EF4-FFF2-40B4-BE49-F238E27FC236}">
                <a16:creationId xmlns:a16="http://schemas.microsoft.com/office/drawing/2014/main" id="{90B64062-1071-6A70-4F7D-3F075D305C17}"/>
              </a:ext>
            </a:extLst>
          </p:cNvPr>
          <p:cNvSpPr txBox="1">
            <a:spLocks/>
          </p:cNvSpPr>
          <p:nvPr/>
        </p:nvSpPr>
        <p:spPr bwMode="auto">
          <a:xfrm>
            <a:off x="3823229" y="6048310"/>
            <a:ext cx="1550616" cy="40934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39295B"/>
                </a:solidFill>
                <a:latin typeface="Palatino Linotype" panose="02040502050505030304" pitchFamily="18" charset="0"/>
                <a:ea typeface="Cambria" panose="02040503050406030204" pitchFamily="18" charset="0"/>
              </a:rPr>
              <a:t>Institution Logo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39295B"/>
              </a:solidFill>
              <a:effectLst/>
              <a:uLnTx/>
              <a:uFillTx/>
              <a:latin typeface="Palatino Linotype" panose="02040502050505030304" pitchFamily="18" charset="0"/>
              <a:ea typeface="Cambria" panose="02040503050406030204" pitchFamily="18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8917D7C-72A2-30FB-B26E-2CF4341A2BFE}"/>
              </a:ext>
            </a:extLst>
          </p:cNvPr>
          <p:cNvGrpSpPr/>
          <p:nvPr/>
        </p:nvGrpSpPr>
        <p:grpSpPr>
          <a:xfrm>
            <a:off x="785474" y="-2051"/>
            <a:ext cx="7846055" cy="1497461"/>
            <a:chOff x="785474" y="-2051"/>
            <a:chExt cx="7846055" cy="1497461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225AB32E-402D-014E-0823-D505FA706348}"/>
                </a:ext>
              </a:extLst>
            </p:cNvPr>
            <p:cNvGrpSpPr/>
            <p:nvPr/>
          </p:nvGrpSpPr>
          <p:grpSpPr>
            <a:xfrm>
              <a:off x="785474" y="-2051"/>
              <a:ext cx="7846055" cy="1497461"/>
              <a:chOff x="785474" y="58909"/>
              <a:chExt cx="7846055" cy="1497461"/>
            </a:xfrm>
          </p:grpSpPr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66DF0087-61D9-6CCE-E0A4-3AC4D85AC3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15186" y="147337"/>
                <a:ext cx="1416343" cy="809718"/>
              </a:xfrm>
              <a:prstGeom prst="rect">
                <a:avLst/>
              </a:prstGeom>
            </p:spPr>
          </p:pic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6635535C-AD5F-1DEC-1BCD-915E4030E7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5474" y="160107"/>
                <a:ext cx="896541" cy="896541"/>
              </a:xfrm>
              <a:prstGeom prst="rect">
                <a:avLst/>
              </a:prstGeom>
            </p:spPr>
          </p:pic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B1DC34B4-9338-8E1F-49CE-34B18F9382C5}"/>
                  </a:ext>
                </a:extLst>
              </p:cNvPr>
              <p:cNvSpPr txBox="1"/>
              <p:nvPr/>
            </p:nvSpPr>
            <p:spPr>
              <a:xfrm>
                <a:off x="2248859" y="58909"/>
                <a:ext cx="464627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2800" b="1" dirty="0">
                    <a:solidFill>
                      <a:srgbClr val="39295B"/>
                    </a:solidFill>
                    <a:latin typeface="Arial Black" panose="020B0A04020102020204" pitchFamily="34" charset="0"/>
                  </a:rPr>
                  <a:t>PHARMAGYANAV 2024</a:t>
                </a:r>
              </a:p>
            </p:txBody>
          </p:sp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161A3250-D992-862A-EEF0-782D2CC4EC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3076" b="36420"/>
              <a:stretch/>
            </p:blipFill>
            <p:spPr>
              <a:xfrm>
                <a:off x="2027386" y="716207"/>
                <a:ext cx="5089213" cy="614379"/>
              </a:xfrm>
              <a:prstGeom prst="rect">
                <a:avLst/>
              </a:prstGeom>
            </p:spPr>
          </p:pic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874B44C6-98B3-7F33-9D9F-EAA8754578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77440" y="494077"/>
                <a:ext cx="4348480" cy="19027"/>
              </a:xfrm>
              <a:prstGeom prst="line">
                <a:avLst/>
              </a:prstGeom>
              <a:ln w="28575">
                <a:solidFill>
                  <a:srgbClr val="39295B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AE78785-294C-90C9-3A2B-46664B77C836}"/>
                  </a:ext>
                </a:extLst>
              </p:cNvPr>
              <p:cNvSpPr txBox="1"/>
              <p:nvPr/>
            </p:nvSpPr>
            <p:spPr>
              <a:xfrm>
                <a:off x="3750294" y="1294760"/>
                <a:ext cx="169629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1100" b="1" dirty="0">
                    <a:solidFill>
                      <a:srgbClr val="39295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20 - 21 December 2024</a:t>
                </a:r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C0CE0D9-8D1D-EC6D-04D2-F05EE83AE6C8}"/>
                </a:ext>
              </a:extLst>
            </p:cNvPr>
            <p:cNvSpPr txBox="1"/>
            <p:nvPr/>
          </p:nvSpPr>
          <p:spPr>
            <a:xfrm>
              <a:off x="3697395" y="448244"/>
              <a:ext cx="174919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National Conference 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3405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686AC9-8BFE-3576-27B2-DC8A35037C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Placeholder 1">
            <a:extLst>
              <a:ext uri="{FF2B5EF4-FFF2-40B4-BE49-F238E27FC236}">
                <a16:creationId xmlns:a16="http://schemas.microsoft.com/office/drawing/2014/main" id="{ABA02077-881F-8E88-45F2-560EB4BEE331}"/>
              </a:ext>
            </a:extLst>
          </p:cNvPr>
          <p:cNvSpPr txBox="1">
            <a:spLocks/>
          </p:cNvSpPr>
          <p:nvPr/>
        </p:nvSpPr>
        <p:spPr bwMode="auto">
          <a:xfrm>
            <a:off x="0" y="6569411"/>
            <a:ext cx="9144000" cy="2921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39295B"/>
                </a:solidFill>
                <a:latin typeface="Arial Black" panose="020B0A04020102020204" pitchFamily="34" charset="0"/>
                <a:ea typeface="Cambria" panose="02040503050406030204" pitchFamily="18" charset="0"/>
              </a:rPr>
              <a:t>Institution Name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39295B"/>
              </a:solidFill>
              <a:effectLst/>
              <a:uLnTx/>
              <a:uFillTx/>
              <a:latin typeface="Arial Black" panose="020B0A04020102020204" pitchFamily="34" charset="0"/>
              <a:ea typeface="Cambria" panose="02040503050406030204" pitchFamily="18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2B53BE51-F717-F1FC-A1AD-7F4DEAA8D48A}"/>
              </a:ext>
            </a:extLst>
          </p:cNvPr>
          <p:cNvSpPr>
            <a:spLocks noGrp="1"/>
          </p:cNvSpPr>
          <p:nvPr/>
        </p:nvSpPr>
        <p:spPr>
          <a:xfrm>
            <a:off x="-14182" y="1507339"/>
            <a:ext cx="9144000" cy="338601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100000"/>
              </a:lnSpc>
              <a:spcAft>
                <a:spcPct val="0"/>
              </a:spcAft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 PRESENTATION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D2D768C9-97A6-92D8-AF97-78290934121E}"/>
              </a:ext>
            </a:extLst>
          </p:cNvPr>
          <p:cNvSpPr txBox="1">
            <a:spLocks/>
          </p:cNvSpPr>
          <p:nvPr/>
        </p:nvSpPr>
        <p:spPr bwMode="auto">
          <a:xfrm>
            <a:off x="-14182" y="1857869"/>
            <a:ext cx="9158182" cy="33858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latin typeface="Palatino Linotype" panose="02040502050505030304" pitchFamily="18" charset="0"/>
                <a:ea typeface="Cambria" panose="02040503050406030204" pitchFamily="18" charset="0"/>
              </a:rPr>
              <a:t>Font “Palatino Linotype”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latin typeface="Palatino Linotype" panose="02040502050505030304" pitchFamily="18" charset="0"/>
                <a:ea typeface="Cambria" panose="02040503050406030204" pitchFamily="18" charset="0"/>
              </a:rPr>
              <a:t>Font Size – 36 pts Bold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Cambria" panose="02040503050406030204" pitchFamily="18" charset="0"/>
              </a:rPr>
              <a:t>Alignment – Centre,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latin typeface="Palatino Linotype" panose="02040502050505030304" pitchFamily="18" charset="0"/>
                <a:ea typeface="Cambria" panose="02040503050406030204" pitchFamily="18" charset="0"/>
              </a:rPr>
              <a:t>Character &amp; line spacing – Normal, 1.0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latin typeface="Palatino Linotype" panose="02040502050505030304" pitchFamily="18" charset="0"/>
                <a:ea typeface="Cambria" panose="02040503050406030204" pitchFamily="18" charset="0"/>
              </a:rPr>
              <a:t>Font color hex code- #002060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alatino Linotype" panose="02040502050505030304" pitchFamily="18" charset="0"/>
              <a:ea typeface="Cambria" panose="02040503050406030204" pitchFamily="18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10C6295-3FF7-8178-89E3-293A9860D3F4}"/>
              </a:ext>
            </a:extLst>
          </p:cNvPr>
          <p:cNvGrpSpPr/>
          <p:nvPr/>
        </p:nvGrpSpPr>
        <p:grpSpPr>
          <a:xfrm>
            <a:off x="-7091" y="5131938"/>
            <a:ext cx="9144000" cy="762757"/>
            <a:chOff x="-7091" y="5032782"/>
            <a:chExt cx="9144000" cy="762757"/>
          </a:xfrm>
        </p:grpSpPr>
        <p:sp>
          <p:nvSpPr>
            <p:cNvPr id="42" name="Title Placeholder 1">
              <a:extLst>
                <a:ext uri="{FF2B5EF4-FFF2-40B4-BE49-F238E27FC236}">
                  <a16:creationId xmlns:a16="http://schemas.microsoft.com/office/drawing/2014/main" id="{B2DE3640-A278-5352-D4A8-A3BF93BFFB4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-7091" y="5032782"/>
              <a:ext cx="9144000" cy="66238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dirty="0">
                  <a:solidFill>
                    <a:srgbClr val="39295B"/>
                  </a:solidFill>
                  <a:latin typeface="Arial Black" panose="020B0A04020102020204" pitchFamily="34" charset="0"/>
                  <a:ea typeface="Cambria" panose="02040503050406030204" pitchFamily="18" charset="0"/>
                </a:rPr>
                <a:t>Presenter Name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9295B"/>
                </a:solidFill>
                <a:effectLst/>
                <a:uLnTx/>
                <a:uFillTx/>
                <a:latin typeface="Arial Black" panose="020B0A04020102020204" pitchFamily="34" charset="0"/>
                <a:ea typeface="Cambria" panose="02040503050406030204" pitchFamily="18" charset="0"/>
              </a:endParaRPr>
            </a:p>
          </p:txBody>
        </p:sp>
        <p:sp>
          <p:nvSpPr>
            <p:cNvPr id="43" name="Title Placeholder 1">
              <a:extLst>
                <a:ext uri="{FF2B5EF4-FFF2-40B4-BE49-F238E27FC236}">
                  <a16:creationId xmlns:a16="http://schemas.microsoft.com/office/drawing/2014/main" id="{6849E142-56BB-B640-4762-DEC6F38D00B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823229" y="5464346"/>
              <a:ext cx="1469178" cy="33119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i="1" dirty="0">
                  <a:solidFill>
                    <a:srgbClr val="39295B"/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Designation</a:t>
              </a:r>
              <a:endPara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39295B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46" name="Title Placeholder 1">
            <a:extLst>
              <a:ext uri="{FF2B5EF4-FFF2-40B4-BE49-F238E27FC236}">
                <a16:creationId xmlns:a16="http://schemas.microsoft.com/office/drawing/2014/main" id="{84572B1B-DDCD-B649-D118-5647CDCD1048}"/>
              </a:ext>
            </a:extLst>
          </p:cNvPr>
          <p:cNvSpPr txBox="1">
            <a:spLocks/>
          </p:cNvSpPr>
          <p:nvPr/>
        </p:nvSpPr>
        <p:spPr bwMode="auto">
          <a:xfrm>
            <a:off x="3823229" y="6048310"/>
            <a:ext cx="1550616" cy="40934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39295B"/>
                </a:solidFill>
                <a:latin typeface="Palatino Linotype" panose="02040502050505030304" pitchFamily="18" charset="0"/>
                <a:ea typeface="Cambria" panose="02040503050406030204" pitchFamily="18" charset="0"/>
              </a:rPr>
              <a:t>Institution Logo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39295B"/>
              </a:solidFill>
              <a:effectLst/>
              <a:uLnTx/>
              <a:uFillTx/>
              <a:latin typeface="Palatino Linotype" panose="02040502050505030304" pitchFamily="18" charset="0"/>
              <a:ea typeface="Cambria" panose="020405030504060302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13D8914-35B7-B59B-F0DA-F8ABFC8D8BD6}"/>
              </a:ext>
            </a:extLst>
          </p:cNvPr>
          <p:cNvGrpSpPr/>
          <p:nvPr/>
        </p:nvGrpSpPr>
        <p:grpSpPr>
          <a:xfrm>
            <a:off x="785474" y="-2051"/>
            <a:ext cx="7846055" cy="1497461"/>
            <a:chOff x="785474" y="-2051"/>
            <a:chExt cx="7846055" cy="1497461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BEB2D054-7F28-4F16-5768-9D7515EDC9F1}"/>
                </a:ext>
              </a:extLst>
            </p:cNvPr>
            <p:cNvGrpSpPr/>
            <p:nvPr/>
          </p:nvGrpSpPr>
          <p:grpSpPr>
            <a:xfrm>
              <a:off x="785474" y="-2051"/>
              <a:ext cx="7846055" cy="1497461"/>
              <a:chOff x="785474" y="58909"/>
              <a:chExt cx="7846055" cy="1497461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81E00169-51F4-D066-2B46-A3A307B7FC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15186" y="147337"/>
                <a:ext cx="1416343" cy="809718"/>
              </a:xfrm>
              <a:prstGeom prst="rect">
                <a:avLst/>
              </a:prstGeom>
            </p:spPr>
          </p:pic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0935E2DE-3229-F44D-8859-D0BEAE98CC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5474" y="160107"/>
                <a:ext cx="896541" cy="896541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91799DA-5C14-3E39-769A-64745252650C}"/>
                  </a:ext>
                </a:extLst>
              </p:cNvPr>
              <p:cNvSpPr txBox="1"/>
              <p:nvPr/>
            </p:nvSpPr>
            <p:spPr>
              <a:xfrm>
                <a:off x="2248859" y="58909"/>
                <a:ext cx="464627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2800" b="1" dirty="0">
                    <a:solidFill>
                      <a:srgbClr val="39295B"/>
                    </a:solidFill>
                    <a:latin typeface="Arial Black" panose="020B0A04020102020204" pitchFamily="34" charset="0"/>
                  </a:rPr>
                  <a:t>PHARMAGYANAV 2024</a:t>
                </a: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B323DAA5-A0BC-D7FE-8701-F4CECC952E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3076" b="36420"/>
              <a:stretch/>
            </p:blipFill>
            <p:spPr>
              <a:xfrm>
                <a:off x="2027386" y="716207"/>
                <a:ext cx="5089213" cy="614379"/>
              </a:xfrm>
              <a:prstGeom prst="rect">
                <a:avLst/>
              </a:prstGeom>
            </p:spPr>
          </p:pic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36C817F1-9604-AD13-D4D8-9892B5F5F9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77440" y="494077"/>
                <a:ext cx="4348480" cy="19027"/>
              </a:xfrm>
              <a:prstGeom prst="line">
                <a:avLst/>
              </a:prstGeom>
              <a:ln w="28575">
                <a:solidFill>
                  <a:srgbClr val="39295B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3342077-10F4-E0C1-B897-6D103F83F399}"/>
                  </a:ext>
                </a:extLst>
              </p:cNvPr>
              <p:cNvSpPr txBox="1"/>
              <p:nvPr/>
            </p:nvSpPr>
            <p:spPr>
              <a:xfrm>
                <a:off x="3750294" y="1294760"/>
                <a:ext cx="169629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1100" b="1" dirty="0">
                    <a:solidFill>
                      <a:srgbClr val="39295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20 - 21 December 2024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B21B987-C0AD-5A84-57D3-2C76E98DC4AF}"/>
                </a:ext>
              </a:extLst>
            </p:cNvPr>
            <p:cNvSpPr txBox="1"/>
            <p:nvPr/>
          </p:nvSpPr>
          <p:spPr>
            <a:xfrm>
              <a:off x="3697395" y="448244"/>
              <a:ext cx="174919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National Conference 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2958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B122CB-C679-28D1-38BB-64A52DE48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9C39059-CC98-101C-50A1-E70703166E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91000"/>
                    </a14:imgEffect>
                    <a14:imgEffect>
                      <a14:colorTemperature colorTemp="4700"/>
                    </a14:imgEffect>
                    <a14:imgEffect>
                      <a14:saturation sat="222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4696" r="21858"/>
          <a:stretch/>
        </p:blipFill>
        <p:spPr>
          <a:xfrm>
            <a:off x="575496" y="6403399"/>
            <a:ext cx="8452334" cy="425179"/>
          </a:xfrm>
          <a:prstGeom prst="rect">
            <a:avLst/>
          </a:prstGeom>
          <a:ln w="9525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CCA743-2EBB-2183-70AF-2C09391AD7A0}"/>
              </a:ext>
            </a:extLst>
          </p:cNvPr>
          <p:cNvSpPr txBox="1"/>
          <p:nvPr/>
        </p:nvSpPr>
        <p:spPr>
          <a:xfrm>
            <a:off x="0" y="-367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EA5F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466D61E-6E4D-2FE9-9A74-0D941D537206}"/>
              </a:ext>
            </a:extLst>
          </p:cNvPr>
          <p:cNvCxnSpPr/>
          <p:nvPr/>
        </p:nvCxnSpPr>
        <p:spPr>
          <a:xfrm>
            <a:off x="-3048" y="660382"/>
            <a:ext cx="9144000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314EF1B-7716-4475-A911-A12A8AB6DC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680" y="-14224"/>
            <a:ext cx="1068832" cy="6110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8E2287-DD6B-3A16-ECA2-0EAB0E7145AC}"/>
              </a:ext>
            </a:extLst>
          </p:cNvPr>
          <p:cNvSpPr txBox="1"/>
          <p:nvPr/>
        </p:nvSpPr>
        <p:spPr>
          <a:xfrm>
            <a:off x="298254" y="877284"/>
            <a:ext cx="8729576" cy="477053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Title : (Palatino Linotype, Size – 32, Bold, Color- #002060)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73C7C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Body text (Font - Palatino Linotype, Size -20 pts, Color – Hex #002060)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Introduce your topic &amp; paper title.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Be as brief as possible.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Use only relevant data.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Use short but meaningful points.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Explain every point briefly.</a:t>
            </a:r>
          </a:p>
          <a:p>
            <a:endParaRPr lang="en-US" sz="20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271ACF3-39EF-50FB-CB62-22F15C589C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2" y="6380844"/>
            <a:ext cx="447734" cy="447734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5156006-F3F4-CA16-5057-A6DA5BD2C851}"/>
              </a:ext>
            </a:extLst>
          </p:cNvPr>
          <p:cNvGrpSpPr/>
          <p:nvPr/>
        </p:nvGrpSpPr>
        <p:grpSpPr>
          <a:xfrm>
            <a:off x="562160" y="6461561"/>
            <a:ext cx="5527667" cy="412397"/>
            <a:chOff x="2263647" y="5308599"/>
            <a:chExt cx="5527667" cy="412397"/>
          </a:xfrm>
        </p:grpSpPr>
        <p:sp>
          <p:nvSpPr>
            <p:cNvPr id="13" name="Footer Placeholder 9">
              <a:extLst>
                <a:ext uri="{FF2B5EF4-FFF2-40B4-BE49-F238E27FC236}">
                  <a16:creationId xmlns:a16="http://schemas.microsoft.com/office/drawing/2014/main" id="{8C4602C4-D429-2910-DD61-0CEE5CBE6A32}"/>
                </a:ext>
              </a:extLst>
            </p:cNvPr>
            <p:cNvSpPr txBox="1">
              <a:spLocks/>
            </p:cNvSpPr>
            <p:nvPr/>
          </p:nvSpPr>
          <p:spPr>
            <a:xfrm>
              <a:off x="2269363" y="5308599"/>
              <a:ext cx="4616704" cy="205271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457200" rtl="0" eaLnBrk="1" latinLnBrk="0" hangingPunct="1">
                <a:defRPr sz="12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800" spc="20" dirty="0">
                  <a:latin typeface="Arial Black" panose="020B0A04020102020204" pitchFamily="34" charset="0"/>
                </a:rPr>
                <a:t>PHARMAGYANAV</a:t>
              </a:r>
              <a:r>
                <a:rPr lang="en-US" sz="800" spc="300" dirty="0">
                  <a:latin typeface="Arial Black" panose="020B0A04020102020204" pitchFamily="34" charset="0"/>
                </a:rPr>
                <a:t> </a:t>
              </a:r>
              <a:r>
                <a:rPr lang="en-US" sz="800" spc="20" dirty="0">
                  <a:latin typeface="Arial Black" panose="020B0A04020102020204" pitchFamily="34" charset="0"/>
                </a:rPr>
                <a:t>2024</a:t>
              </a:r>
              <a:endParaRPr lang="en-IN" sz="800" spc="20" dirty="0">
                <a:latin typeface="Arial Black" panose="020B0A04020102020204" pitchFamily="34" charset="0"/>
              </a:endParaRPr>
            </a:p>
          </p:txBody>
        </p:sp>
        <p:sp>
          <p:nvSpPr>
            <p:cNvPr id="16" name="Footer Placeholder 9">
              <a:extLst>
                <a:ext uri="{FF2B5EF4-FFF2-40B4-BE49-F238E27FC236}">
                  <a16:creationId xmlns:a16="http://schemas.microsoft.com/office/drawing/2014/main" id="{A5FEDA16-F8A3-E1DC-8DE2-8D853A9B7954}"/>
                </a:ext>
              </a:extLst>
            </p:cNvPr>
            <p:cNvSpPr txBox="1">
              <a:spLocks/>
            </p:cNvSpPr>
            <p:nvPr/>
          </p:nvSpPr>
          <p:spPr>
            <a:xfrm>
              <a:off x="2263648" y="5515725"/>
              <a:ext cx="5527666" cy="205271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457200" rtl="0" eaLnBrk="1" latinLnBrk="0" hangingPunct="1">
                <a:defRPr sz="12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600" b="0" spc="50" dirty="0">
                  <a:latin typeface="Aptos Display" panose="020B0004020202020204" pitchFamily="34" charset="0"/>
                  <a:cs typeface="Arial" panose="020B0604020202020204" pitchFamily="34" charset="0"/>
                </a:rPr>
                <a:t>Pratiksha Institute of Pharmaceutical Sciences</a:t>
              </a:r>
              <a:r>
                <a:rPr lang="en-US" sz="700" b="0" spc="50" dirty="0">
                  <a:latin typeface="Aptos Display" panose="020B00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500" b="0" spc="50" dirty="0">
                  <a:latin typeface="Aptos Display" panose="020B0004020202020204" pitchFamily="34" charset="0"/>
                  <a:cs typeface="Arial" panose="020B0604020202020204" pitchFamily="34" charset="0"/>
                </a:rPr>
                <a:t>Guwahati-26, Assam</a:t>
              </a:r>
              <a:endParaRPr lang="en-IN" sz="600" b="0" spc="50" dirty="0">
                <a:latin typeface="Aptos Display" panose="020B00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ooter Placeholder 9">
              <a:extLst>
                <a:ext uri="{FF2B5EF4-FFF2-40B4-BE49-F238E27FC236}">
                  <a16:creationId xmlns:a16="http://schemas.microsoft.com/office/drawing/2014/main" id="{F52E4D0D-A409-FD09-1E1D-393E95BF0D26}"/>
                </a:ext>
              </a:extLst>
            </p:cNvPr>
            <p:cNvSpPr txBox="1">
              <a:spLocks/>
            </p:cNvSpPr>
            <p:nvPr/>
          </p:nvSpPr>
          <p:spPr>
            <a:xfrm>
              <a:off x="2263647" y="5409263"/>
              <a:ext cx="4825177" cy="205271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457200" rtl="0" eaLnBrk="1" latinLnBrk="0" hangingPunct="1">
                <a:defRPr sz="12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800" dirty="0">
                  <a:latin typeface="Calisto MT" panose="02040603050505030304" pitchFamily="18" charset="0"/>
                  <a:cs typeface="Arial" panose="020B0604020202020204" pitchFamily="34" charset="0"/>
                </a:rPr>
                <a:t>Convergence of Traditional Knowledge And Advanced Technology for Drug Discovery</a:t>
              </a:r>
              <a:endParaRPr lang="en-IN" sz="800" dirty="0">
                <a:latin typeface="Calisto MT" panose="0204060305050503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E6A7705-E159-3FEF-6052-393EE640FD80}"/>
              </a:ext>
            </a:extLst>
          </p:cNvPr>
          <p:cNvSpPr txBox="1"/>
          <p:nvPr/>
        </p:nvSpPr>
        <p:spPr>
          <a:xfrm>
            <a:off x="2003684" y="6468831"/>
            <a:ext cx="53732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600" b="1" dirty="0">
                <a:solidFill>
                  <a:schemeClr val="bg1"/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20 – 21 Dec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3F6EC2-A264-DB83-3E0E-7CF317007698}"/>
              </a:ext>
            </a:extLst>
          </p:cNvPr>
          <p:cNvSpPr txBox="1"/>
          <p:nvPr/>
        </p:nvSpPr>
        <p:spPr>
          <a:xfrm>
            <a:off x="575496" y="6359965"/>
            <a:ext cx="19655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700" b="1" i="1" spc="300" dirty="0">
                <a:solidFill>
                  <a:schemeClr val="bg1"/>
                </a:solidFill>
                <a:latin typeface="Candara Light" panose="020E0502030303020204" pitchFamily="34" charset="0"/>
                <a:cs typeface="Calibri Light" panose="020F0302020204030204" pitchFamily="34" charset="0"/>
              </a:rPr>
              <a:t>National Conference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321A0DB4-5C86-1036-022C-436FE5CC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08258" y="6502655"/>
            <a:ext cx="1359408" cy="276790"/>
          </a:xfrm>
        </p:spPr>
        <p:txBody>
          <a:bodyPr/>
          <a:lstStyle/>
          <a:p>
            <a:r>
              <a:rPr lang="en-IN" sz="1400" i="1" dirty="0">
                <a:latin typeface="Palatino Linotype" panose="02040502050505030304" pitchFamily="18" charset="0"/>
              </a:rPr>
              <a:t>Slide No  </a:t>
            </a:r>
            <a:fld id="{8840262E-989F-4235-9EDD-6E07E95CB669}" type="slidenum">
              <a:rPr lang="en-IN" sz="2400" smtClean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pPr/>
              <a:t>3</a:t>
            </a:fld>
            <a:endParaRPr lang="en-IN" dirty="0">
              <a:solidFill>
                <a:schemeClr val="accent2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C1D2FDF-998D-B42D-EB28-9509CEAEC042}"/>
              </a:ext>
            </a:extLst>
          </p:cNvPr>
          <p:cNvCxnSpPr>
            <a:cxnSpLocks/>
          </p:cNvCxnSpPr>
          <p:nvPr/>
        </p:nvCxnSpPr>
        <p:spPr>
          <a:xfrm>
            <a:off x="2049145" y="6501765"/>
            <a:ext cx="0" cy="87732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0736B0E3-D117-5380-EA08-C29BF3A0128F}"/>
              </a:ext>
            </a:extLst>
          </p:cNvPr>
          <p:cNvSpPr txBox="1"/>
          <p:nvPr/>
        </p:nvSpPr>
        <p:spPr>
          <a:xfrm>
            <a:off x="94488" y="89622"/>
            <a:ext cx="1262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dirty="0"/>
              <a:t>Space for Institute logo </a:t>
            </a:r>
          </a:p>
        </p:txBody>
      </p:sp>
    </p:spTree>
    <p:extLst>
      <p:ext uri="{BB962C8B-B14F-4D97-AF65-F5344CB8AC3E}">
        <p14:creationId xmlns:p14="http://schemas.microsoft.com/office/powerpoint/2010/main" val="4228812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2D689E-5641-3ED4-09A5-9FD31C697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D7DE811-9FCB-4626-9F2C-D89241368F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91000"/>
                    </a14:imgEffect>
                    <a14:imgEffect>
                      <a14:colorTemperature colorTemp="4700"/>
                    </a14:imgEffect>
                    <a14:imgEffect>
                      <a14:saturation sat="222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4696" r="21858"/>
          <a:stretch/>
        </p:blipFill>
        <p:spPr>
          <a:xfrm>
            <a:off x="575496" y="6403399"/>
            <a:ext cx="8452334" cy="425179"/>
          </a:xfrm>
          <a:prstGeom prst="rect">
            <a:avLst/>
          </a:prstGeom>
          <a:ln w="9525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6B6637-539A-FAC1-8D3D-77C1A27DA9D6}"/>
              </a:ext>
            </a:extLst>
          </p:cNvPr>
          <p:cNvSpPr txBox="1"/>
          <p:nvPr/>
        </p:nvSpPr>
        <p:spPr>
          <a:xfrm>
            <a:off x="0" y="-367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EA5F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Research Gap and Hypothesis</a:t>
            </a:r>
            <a:endParaRPr lang="en-IN" sz="3600" b="1" dirty="0">
              <a:solidFill>
                <a:srgbClr val="EA5F00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6AB9E78-4039-99D3-9F2D-A6C19308BA06}"/>
              </a:ext>
            </a:extLst>
          </p:cNvPr>
          <p:cNvCxnSpPr/>
          <p:nvPr/>
        </p:nvCxnSpPr>
        <p:spPr>
          <a:xfrm>
            <a:off x="-3048" y="660382"/>
            <a:ext cx="9144000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397C28D-EDD7-7EEE-648F-3288818E18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680" y="-14224"/>
            <a:ext cx="1068832" cy="6110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7FBAC3-4BEB-CDD8-4F72-D8FE1985771F}"/>
              </a:ext>
            </a:extLst>
          </p:cNvPr>
          <p:cNvSpPr txBox="1"/>
          <p:nvPr/>
        </p:nvSpPr>
        <p:spPr>
          <a:xfrm>
            <a:off x="298254" y="877284"/>
            <a:ext cx="8729576" cy="384720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Title : (Palatino Linotype, Size – 32, Bold, Color- #002060)</a:t>
            </a:r>
          </a:p>
          <a:p>
            <a:endParaRPr lang="en-US" sz="2000" dirty="0">
              <a:solidFill>
                <a:srgbClr val="173C7C"/>
              </a:solidFill>
              <a:latin typeface="Palatino Linotype" panose="02040502050505030304" pitchFamily="18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Palatino Linotype" panose="02040502050505030304" pitchFamily="18" charset="0"/>
              </a:rPr>
              <a:t>Body text (Font - Palatino Linotype, Size -20 pts, Color – Hex #002060)</a:t>
            </a:r>
          </a:p>
          <a:p>
            <a:endParaRPr lang="en-US" sz="20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Palatino Linotype" panose="02040502050505030304" pitchFamily="18" charset="0"/>
              </a:rPr>
              <a:t>State the problem you’re addressing &amp; the scientific theories associated with it briefly on one or two slides.</a:t>
            </a:r>
          </a:p>
          <a:p>
            <a:endParaRPr lang="en-US" sz="20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Palatino Linotype" panose="02040502050505030304" pitchFamily="18" charset="0"/>
              </a:rPr>
              <a:t> Use examples.</a:t>
            </a:r>
          </a:p>
          <a:p>
            <a:endParaRPr lang="en-US" sz="20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Palatino Linotype" panose="02040502050505030304" pitchFamily="18" charset="0"/>
              </a:rPr>
              <a:t> A picture (on another slide, if necessary) will be handy.</a:t>
            </a:r>
          </a:p>
          <a:p>
            <a:endParaRPr lang="en-US" sz="20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4D9BC8-1AD3-F1A9-111C-D0A1E78322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2" y="6380844"/>
            <a:ext cx="447734" cy="447734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ED09B3C-B53D-0366-B8F7-08DF5442B238}"/>
              </a:ext>
            </a:extLst>
          </p:cNvPr>
          <p:cNvGrpSpPr/>
          <p:nvPr/>
        </p:nvGrpSpPr>
        <p:grpSpPr>
          <a:xfrm>
            <a:off x="562160" y="6461561"/>
            <a:ext cx="5527667" cy="412397"/>
            <a:chOff x="2263647" y="5308599"/>
            <a:chExt cx="5527667" cy="412397"/>
          </a:xfrm>
        </p:grpSpPr>
        <p:sp>
          <p:nvSpPr>
            <p:cNvPr id="13" name="Footer Placeholder 9">
              <a:extLst>
                <a:ext uri="{FF2B5EF4-FFF2-40B4-BE49-F238E27FC236}">
                  <a16:creationId xmlns:a16="http://schemas.microsoft.com/office/drawing/2014/main" id="{7F3ACA44-48B6-65EF-7A26-C83042A2E531}"/>
                </a:ext>
              </a:extLst>
            </p:cNvPr>
            <p:cNvSpPr txBox="1">
              <a:spLocks/>
            </p:cNvSpPr>
            <p:nvPr/>
          </p:nvSpPr>
          <p:spPr>
            <a:xfrm>
              <a:off x="2269363" y="5308599"/>
              <a:ext cx="4616704" cy="205271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457200" rtl="0" eaLnBrk="1" latinLnBrk="0" hangingPunct="1">
                <a:defRPr sz="12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800" spc="20" dirty="0">
                  <a:latin typeface="Arial Black" panose="020B0A04020102020204" pitchFamily="34" charset="0"/>
                </a:rPr>
                <a:t>PHARMAGYANAV</a:t>
              </a:r>
              <a:r>
                <a:rPr lang="en-US" sz="800" spc="300" dirty="0">
                  <a:latin typeface="Arial Black" panose="020B0A04020102020204" pitchFamily="34" charset="0"/>
                </a:rPr>
                <a:t> </a:t>
              </a:r>
              <a:r>
                <a:rPr lang="en-US" sz="800" spc="20" dirty="0">
                  <a:latin typeface="Arial Black" panose="020B0A04020102020204" pitchFamily="34" charset="0"/>
                </a:rPr>
                <a:t>2024</a:t>
              </a:r>
              <a:endParaRPr lang="en-IN" sz="800" spc="20" dirty="0">
                <a:latin typeface="Arial Black" panose="020B0A04020102020204" pitchFamily="34" charset="0"/>
              </a:endParaRPr>
            </a:p>
          </p:txBody>
        </p:sp>
        <p:sp>
          <p:nvSpPr>
            <p:cNvPr id="16" name="Footer Placeholder 9">
              <a:extLst>
                <a:ext uri="{FF2B5EF4-FFF2-40B4-BE49-F238E27FC236}">
                  <a16:creationId xmlns:a16="http://schemas.microsoft.com/office/drawing/2014/main" id="{AC4EBFF6-50BC-FD88-63B0-6F7DB3FF7313}"/>
                </a:ext>
              </a:extLst>
            </p:cNvPr>
            <p:cNvSpPr txBox="1">
              <a:spLocks/>
            </p:cNvSpPr>
            <p:nvPr/>
          </p:nvSpPr>
          <p:spPr>
            <a:xfrm>
              <a:off x="2263648" y="5515725"/>
              <a:ext cx="5527666" cy="205271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457200" rtl="0" eaLnBrk="1" latinLnBrk="0" hangingPunct="1">
                <a:defRPr sz="12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600" b="0" spc="50" dirty="0">
                  <a:latin typeface="Aptos Display" panose="020B0004020202020204" pitchFamily="34" charset="0"/>
                  <a:cs typeface="Arial" panose="020B0604020202020204" pitchFamily="34" charset="0"/>
                </a:rPr>
                <a:t>Pratiksha Institute of Pharmaceutical Sciences</a:t>
              </a:r>
              <a:r>
                <a:rPr lang="en-US" sz="700" b="0" spc="50" dirty="0">
                  <a:latin typeface="Aptos Display" panose="020B00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500" b="0" spc="50" dirty="0">
                  <a:latin typeface="Aptos Display" panose="020B0004020202020204" pitchFamily="34" charset="0"/>
                  <a:cs typeface="Arial" panose="020B0604020202020204" pitchFamily="34" charset="0"/>
                </a:rPr>
                <a:t>Guwahati-26, Assam</a:t>
              </a:r>
              <a:endParaRPr lang="en-IN" sz="600" b="0" spc="50" dirty="0">
                <a:latin typeface="Aptos Display" panose="020B00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ooter Placeholder 9">
              <a:extLst>
                <a:ext uri="{FF2B5EF4-FFF2-40B4-BE49-F238E27FC236}">
                  <a16:creationId xmlns:a16="http://schemas.microsoft.com/office/drawing/2014/main" id="{19DF5368-75A4-445D-3C37-F9491BCB1258}"/>
                </a:ext>
              </a:extLst>
            </p:cNvPr>
            <p:cNvSpPr txBox="1">
              <a:spLocks/>
            </p:cNvSpPr>
            <p:nvPr/>
          </p:nvSpPr>
          <p:spPr>
            <a:xfrm>
              <a:off x="2263647" y="5409263"/>
              <a:ext cx="4825177" cy="205271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457200" rtl="0" eaLnBrk="1" latinLnBrk="0" hangingPunct="1">
                <a:defRPr sz="12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800" dirty="0">
                  <a:latin typeface="Calisto MT" panose="02040603050505030304" pitchFamily="18" charset="0"/>
                  <a:cs typeface="Arial" panose="020B0604020202020204" pitchFamily="34" charset="0"/>
                </a:rPr>
                <a:t>Convergence of Traditional Knowledge And Advanced Technology for Drug Discovery</a:t>
              </a:r>
              <a:endParaRPr lang="en-IN" sz="800" dirty="0">
                <a:latin typeface="Calisto MT" panose="0204060305050503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0615A96A-F49C-07C5-68F2-A33751ABC6DC}"/>
              </a:ext>
            </a:extLst>
          </p:cNvPr>
          <p:cNvSpPr txBox="1"/>
          <p:nvPr/>
        </p:nvSpPr>
        <p:spPr>
          <a:xfrm>
            <a:off x="2003684" y="6468831"/>
            <a:ext cx="53732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600" b="1" dirty="0">
                <a:solidFill>
                  <a:schemeClr val="bg1"/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20 – 21 Dec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29DEC9-D737-A308-E8BB-815E80D6D762}"/>
              </a:ext>
            </a:extLst>
          </p:cNvPr>
          <p:cNvSpPr txBox="1"/>
          <p:nvPr/>
        </p:nvSpPr>
        <p:spPr>
          <a:xfrm>
            <a:off x="575496" y="6359965"/>
            <a:ext cx="19655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700" b="1" i="1" spc="300" dirty="0">
                <a:solidFill>
                  <a:schemeClr val="bg1"/>
                </a:solidFill>
                <a:latin typeface="Candara Light" panose="020E0502030303020204" pitchFamily="34" charset="0"/>
                <a:cs typeface="Calibri Light" panose="020F0302020204030204" pitchFamily="34" charset="0"/>
              </a:rPr>
              <a:t>National Conference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9311E45D-4B1A-1E4A-9408-03ECBC9A9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08258" y="6502655"/>
            <a:ext cx="1359408" cy="276790"/>
          </a:xfrm>
        </p:spPr>
        <p:txBody>
          <a:bodyPr/>
          <a:lstStyle/>
          <a:p>
            <a:r>
              <a:rPr lang="en-IN" sz="1400" i="1" dirty="0">
                <a:latin typeface="Palatino Linotype" panose="02040502050505030304" pitchFamily="18" charset="0"/>
              </a:rPr>
              <a:t>Slide No  </a:t>
            </a:r>
            <a:fld id="{8840262E-989F-4235-9EDD-6E07E95CB669}" type="slidenum">
              <a:rPr lang="en-IN" sz="2400" smtClean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pPr/>
              <a:t>4</a:t>
            </a:fld>
            <a:endParaRPr lang="en-IN" dirty="0">
              <a:solidFill>
                <a:schemeClr val="accent2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851AE30-2892-D732-20DF-5E9ADF88BBE9}"/>
              </a:ext>
            </a:extLst>
          </p:cNvPr>
          <p:cNvCxnSpPr>
            <a:cxnSpLocks/>
          </p:cNvCxnSpPr>
          <p:nvPr/>
        </p:nvCxnSpPr>
        <p:spPr>
          <a:xfrm>
            <a:off x="2049145" y="6501765"/>
            <a:ext cx="0" cy="87732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DC783CD2-02F9-5568-FD77-09081E1DEEE4}"/>
              </a:ext>
            </a:extLst>
          </p:cNvPr>
          <p:cNvSpPr txBox="1"/>
          <p:nvPr/>
        </p:nvSpPr>
        <p:spPr>
          <a:xfrm>
            <a:off x="94488" y="89622"/>
            <a:ext cx="1262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dirty="0"/>
              <a:t>Space for Institute logo </a:t>
            </a:r>
          </a:p>
        </p:txBody>
      </p:sp>
    </p:spTree>
    <p:extLst>
      <p:ext uri="{BB962C8B-B14F-4D97-AF65-F5344CB8AC3E}">
        <p14:creationId xmlns:p14="http://schemas.microsoft.com/office/powerpoint/2010/main" val="4049271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AAAA2B-4A58-902B-9316-9C6E400F86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7E3D9BE-534B-32DC-B81D-3616277F42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91000"/>
                    </a14:imgEffect>
                    <a14:imgEffect>
                      <a14:colorTemperature colorTemp="4700"/>
                    </a14:imgEffect>
                    <a14:imgEffect>
                      <a14:saturation sat="222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4696" r="21858"/>
          <a:stretch/>
        </p:blipFill>
        <p:spPr>
          <a:xfrm>
            <a:off x="575496" y="6403399"/>
            <a:ext cx="8452334" cy="425179"/>
          </a:xfrm>
          <a:prstGeom prst="rect">
            <a:avLst/>
          </a:prstGeom>
          <a:ln w="9525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028A58-A6C7-D192-C57C-46AAE2CD1CF4}"/>
              </a:ext>
            </a:extLst>
          </p:cNvPr>
          <p:cNvSpPr txBox="1"/>
          <p:nvPr/>
        </p:nvSpPr>
        <p:spPr>
          <a:xfrm>
            <a:off x="0" y="-367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EA5F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Methods</a:t>
            </a:r>
            <a:endParaRPr lang="en-IN" sz="3600" b="1" dirty="0">
              <a:solidFill>
                <a:srgbClr val="EA5F00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C7439B3-78E1-AAEB-BC04-DBA804089203}"/>
              </a:ext>
            </a:extLst>
          </p:cNvPr>
          <p:cNvCxnSpPr/>
          <p:nvPr/>
        </p:nvCxnSpPr>
        <p:spPr>
          <a:xfrm>
            <a:off x="-3048" y="660382"/>
            <a:ext cx="9144000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1B69EB8-C68E-3F8D-0C5D-1A0D6C435B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680" y="-14224"/>
            <a:ext cx="1068832" cy="6110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7BF73C-E631-1D05-61A1-5B37B4329592}"/>
              </a:ext>
            </a:extLst>
          </p:cNvPr>
          <p:cNvSpPr txBox="1"/>
          <p:nvPr/>
        </p:nvSpPr>
        <p:spPr>
          <a:xfrm>
            <a:off x="298254" y="877284"/>
            <a:ext cx="8729576" cy="230832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Title : (Palatino Linotype, Size – 32, Bold, Color- #002060)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73C7C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Body text (Font - Palatino Linotype, Size -20 pts, Color – Hex #002060)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Briefly summarize your method preferably in a flowchart</a:t>
            </a:r>
          </a:p>
          <a:p>
            <a:endParaRPr lang="en-US" sz="20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C05E242-5621-898A-4595-E70171BAC4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2" y="6380844"/>
            <a:ext cx="447734" cy="447734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877FF4DF-AE9B-FFD9-5821-18C081F6C2B0}"/>
              </a:ext>
            </a:extLst>
          </p:cNvPr>
          <p:cNvGrpSpPr/>
          <p:nvPr/>
        </p:nvGrpSpPr>
        <p:grpSpPr>
          <a:xfrm>
            <a:off x="562160" y="6461561"/>
            <a:ext cx="5527667" cy="412397"/>
            <a:chOff x="2263647" y="5308599"/>
            <a:chExt cx="5527667" cy="412397"/>
          </a:xfrm>
        </p:grpSpPr>
        <p:sp>
          <p:nvSpPr>
            <p:cNvPr id="13" name="Footer Placeholder 9">
              <a:extLst>
                <a:ext uri="{FF2B5EF4-FFF2-40B4-BE49-F238E27FC236}">
                  <a16:creationId xmlns:a16="http://schemas.microsoft.com/office/drawing/2014/main" id="{336C2699-B89A-552F-3AB1-FA89F07D4F55}"/>
                </a:ext>
              </a:extLst>
            </p:cNvPr>
            <p:cNvSpPr txBox="1">
              <a:spLocks/>
            </p:cNvSpPr>
            <p:nvPr/>
          </p:nvSpPr>
          <p:spPr>
            <a:xfrm>
              <a:off x="2269363" y="5308599"/>
              <a:ext cx="4616704" cy="205271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457200" rtl="0" eaLnBrk="1" latinLnBrk="0" hangingPunct="1">
                <a:defRPr sz="12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800" spc="20" dirty="0">
                  <a:latin typeface="Arial Black" panose="020B0A04020102020204" pitchFamily="34" charset="0"/>
                </a:rPr>
                <a:t>PHARMAGYANAV</a:t>
              </a:r>
              <a:r>
                <a:rPr lang="en-US" sz="800" spc="300" dirty="0">
                  <a:latin typeface="Arial Black" panose="020B0A04020102020204" pitchFamily="34" charset="0"/>
                </a:rPr>
                <a:t> </a:t>
              </a:r>
              <a:r>
                <a:rPr lang="en-US" sz="800" spc="20" dirty="0">
                  <a:latin typeface="Arial Black" panose="020B0A04020102020204" pitchFamily="34" charset="0"/>
                </a:rPr>
                <a:t>2024</a:t>
              </a:r>
              <a:endParaRPr lang="en-IN" sz="800" spc="20" dirty="0">
                <a:latin typeface="Arial Black" panose="020B0A04020102020204" pitchFamily="34" charset="0"/>
              </a:endParaRPr>
            </a:p>
          </p:txBody>
        </p:sp>
        <p:sp>
          <p:nvSpPr>
            <p:cNvPr id="16" name="Footer Placeholder 9">
              <a:extLst>
                <a:ext uri="{FF2B5EF4-FFF2-40B4-BE49-F238E27FC236}">
                  <a16:creationId xmlns:a16="http://schemas.microsoft.com/office/drawing/2014/main" id="{733710F6-AFF9-56E9-9381-9DC50424D310}"/>
                </a:ext>
              </a:extLst>
            </p:cNvPr>
            <p:cNvSpPr txBox="1">
              <a:spLocks/>
            </p:cNvSpPr>
            <p:nvPr/>
          </p:nvSpPr>
          <p:spPr>
            <a:xfrm>
              <a:off x="2263648" y="5515725"/>
              <a:ext cx="5527666" cy="205271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457200" rtl="0" eaLnBrk="1" latinLnBrk="0" hangingPunct="1">
                <a:defRPr sz="12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600" b="0" spc="50" dirty="0">
                  <a:latin typeface="Aptos Display" panose="020B0004020202020204" pitchFamily="34" charset="0"/>
                  <a:cs typeface="Arial" panose="020B0604020202020204" pitchFamily="34" charset="0"/>
                </a:rPr>
                <a:t>Pratiksha Institute of Pharmaceutical Sciences</a:t>
              </a:r>
              <a:r>
                <a:rPr lang="en-US" sz="700" b="0" spc="50" dirty="0">
                  <a:latin typeface="Aptos Display" panose="020B00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500" b="0" spc="50" dirty="0">
                  <a:latin typeface="Aptos Display" panose="020B0004020202020204" pitchFamily="34" charset="0"/>
                  <a:cs typeface="Arial" panose="020B0604020202020204" pitchFamily="34" charset="0"/>
                </a:rPr>
                <a:t>Guwahati-26, Assam</a:t>
              </a:r>
              <a:endParaRPr lang="en-IN" sz="600" b="0" spc="50" dirty="0">
                <a:latin typeface="Aptos Display" panose="020B00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ooter Placeholder 9">
              <a:extLst>
                <a:ext uri="{FF2B5EF4-FFF2-40B4-BE49-F238E27FC236}">
                  <a16:creationId xmlns:a16="http://schemas.microsoft.com/office/drawing/2014/main" id="{731D7687-4981-4E98-328F-8D18D1EE82EF}"/>
                </a:ext>
              </a:extLst>
            </p:cNvPr>
            <p:cNvSpPr txBox="1">
              <a:spLocks/>
            </p:cNvSpPr>
            <p:nvPr/>
          </p:nvSpPr>
          <p:spPr>
            <a:xfrm>
              <a:off x="2263647" y="5409263"/>
              <a:ext cx="4825177" cy="205271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457200" rtl="0" eaLnBrk="1" latinLnBrk="0" hangingPunct="1">
                <a:defRPr sz="12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800" dirty="0">
                  <a:latin typeface="Calisto MT" panose="02040603050505030304" pitchFamily="18" charset="0"/>
                  <a:cs typeface="Arial" panose="020B0604020202020204" pitchFamily="34" charset="0"/>
                </a:rPr>
                <a:t>Convergence of Traditional Knowledge And Advanced Technology for Drug Discovery</a:t>
              </a:r>
              <a:endParaRPr lang="en-IN" sz="800" dirty="0">
                <a:latin typeface="Calisto MT" panose="0204060305050503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67BD06C9-55D6-A635-3643-8EE38065498B}"/>
              </a:ext>
            </a:extLst>
          </p:cNvPr>
          <p:cNvSpPr txBox="1"/>
          <p:nvPr/>
        </p:nvSpPr>
        <p:spPr>
          <a:xfrm>
            <a:off x="2003684" y="6468831"/>
            <a:ext cx="53732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600" b="1" dirty="0">
                <a:solidFill>
                  <a:schemeClr val="bg1"/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20 – 21 Dec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C296DB1-C4B4-90AB-255C-0DBA75179D56}"/>
              </a:ext>
            </a:extLst>
          </p:cNvPr>
          <p:cNvSpPr txBox="1"/>
          <p:nvPr/>
        </p:nvSpPr>
        <p:spPr>
          <a:xfrm>
            <a:off x="575496" y="6359965"/>
            <a:ext cx="19655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700" b="1" i="1" spc="300" dirty="0">
                <a:solidFill>
                  <a:schemeClr val="bg1"/>
                </a:solidFill>
                <a:latin typeface="Candara Light" panose="020E0502030303020204" pitchFamily="34" charset="0"/>
                <a:cs typeface="Calibri Light" panose="020F0302020204030204" pitchFamily="34" charset="0"/>
              </a:rPr>
              <a:t>National Conference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77F57867-C0B8-5129-47C1-6B8BAA7A5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08258" y="6502655"/>
            <a:ext cx="1359408" cy="276790"/>
          </a:xfrm>
        </p:spPr>
        <p:txBody>
          <a:bodyPr/>
          <a:lstStyle/>
          <a:p>
            <a:r>
              <a:rPr lang="en-IN" sz="1400" i="1" dirty="0">
                <a:latin typeface="Palatino Linotype" panose="02040502050505030304" pitchFamily="18" charset="0"/>
              </a:rPr>
              <a:t>Slide No  </a:t>
            </a:r>
            <a:fld id="{8840262E-989F-4235-9EDD-6E07E95CB669}" type="slidenum">
              <a:rPr lang="en-IN" sz="2400" smtClean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pPr/>
              <a:t>5</a:t>
            </a:fld>
            <a:endParaRPr lang="en-IN" dirty="0">
              <a:solidFill>
                <a:schemeClr val="accent2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282299-73E7-0643-DB05-A7BB98329642}"/>
              </a:ext>
            </a:extLst>
          </p:cNvPr>
          <p:cNvCxnSpPr>
            <a:cxnSpLocks/>
          </p:cNvCxnSpPr>
          <p:nvPr/>
        </p:nvCxnSpPr>
        <p:spPr>
          <a:xfrm>
            <a:off x="2049145" y="6501765"/>
            <a:ext cx="0" cy="87732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D8C21145-FC4D-30F9-34FB-164E4CD92892}"/>
              </a:ext>
            </a:extLst>
          </p:cNvPr>
          <p:cNvSpPr txBox="1"/>
          <p:nvPr/>
        </p:nvSpPr>
        <p:spPr>
          <a:xfrm>
            <a:off x="94488" y="89622"/>
            <a:ext cx="1262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dirty="0"/>
              <a:t>Space for Institute logo </a:t>
            </a:r>
          </a:p>
        </p:txBody>
      </p:sp>
    </p:spTree>
    <p:extLst>
      <p:ext uri="{BB962C8B-B14F-4D97-AF65-F5344CB8AC3E}">
        <p14:creationId xmlns:p14="http://schemas.microsoft.com/office/powerpoint/2010/main" val="2121978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77ABF1-A408-35A6-6600-AD5328F75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662C30E-35FF-2806-489D-9623AC585A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91000"/>
                    </a14:imgEffect>
                    <a14:imgEffect>
                      <a14:colorTemperature colorTemp="4700"/>
                    </a14:imgEffect>
                    <a14:imgEffect>
                      <a14:saturation sat="222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4696" r="21858"/>
          <a:stretch/>
        </p:blipFill>
        <p:spPr>
          <a:xfrm>
            <a:off x="575496" y="6403399"/>
            <a:ext cx="8452334" cy="425179"/>
          </a:xfrm>
          <a:prstGeom prst="rect">
            <a:avLst/>
          </a:prstGeom>
          <a:ln w="9525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50012C-409E-B6B3-2C97-B09C346186E1}"/>
              </a:ext>
            </a:extLst>
          </p:cNvPr>
          <p:cNvSpPr txBox="1"/>
          <p:nvPr/>
        </p:nvSpPr>
        <p:spPr>
          <a:xfrm>
            <a:off x="0" y="-367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A5F00"/>
                </a:solidFill>
                <a:effectLst/>
                <a:uLnTx/>
                <a:uFillTx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Results &amp; Discussion </a:t>
            </a:r>
            <a:endParaRPr kumimoji="0" lang="en-IN" sz="3600" b="1" i="0" u="none" strike="noStrike" kern="1200" cap="none" spc="0" normalizeH="0" baseline="0" noProof="0" dirty="0">
              <a:ln>
                <a:noFill/>
              </a:ln>
              <a:solidFill>
                <a:srgbClr val="EA5F00"/>
              </a:solidFill>
              <a:effectLst/>
              <a:uLnTx/>
              <a:uFillTx/>
              <a:latin typeface="Palatino Linotype" panose="0204050205050503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AE58365-0525-2C7F-29FF-4C47B15CB7F1}"/>
              </a:ext>
            </a:extLst>
          </p:cNvPr>
          <p:cNvCxnSpPr/>
          <p:nvPr/>
        </p:nvCxnSpPr>
        <p:spPr>
          <a:xfrm>
            <a:off x="-3048" y="660382"/>
            <a:ext cx="9144000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D9C4A42B-DE2E-ECC2-F13D-3CDF3BA1E9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680" y="-14224"/>
            <a:ext cx="1068832" cy="6110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030C44-2329-C7F6-23DF-704BD3E7AA56}"/>
              </a:ext>
            </a:extLst>
          </p:cNvPr>
          <p:cNvSpPr txBox="1"/>
          <p:nvPr/>
        </p:nvSpPr>
        <p:spPr>
          <a:xfrm>
            <a:off x="298254" y="877284"/>
            <a:ext cx="8729576" cy="446276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Title : (Palatino Linotype, Size – 32, Bold, Color- #002060)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73C7C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Body text (Font - Palatino Linotype, Size -20 pts, Color – Hex #002060)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rest of the slides are for Results, Discussion &amp; Conclusions.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Start with a brief recap of descriptive statistics, if available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Give your hypotheses with scientific proof to support them.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Discuss the practicality of each hypothesis if possible.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Be sure to tell the significance of your research and what should be done next regarding it.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6FEAFC5-99AB-7205-5EF8-8AA0020D4D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2" y="6380844"/>
            <a:ext cx="447734" cy="447734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8ED139B-3C11-90C7-01F1-1D9407CA8FC7}"/>
              </a:ext>
            </a:extLst>
          </p:cNvPr>
          <p:cNvGrpSpPr/>
          <p:nvPr/>
        </p:nvGrpSpPr>
        <p:grpSpPr>
          <a:xfrm>
            <a:off x="562160" y="6461561"/>
            <a:ext cx="5527667" cy="412397"/>
            <a:chOff x="2263647" y="5308599"/>
            <a:chExt cx="5527667" cy="412397"/>
          </a:xfrm>
        </p:grpSpPr>
        <p:sp>
          <p:nvSpPr>
            <p:cNvPr id="13" name="Footer Placeholder 9">
              <a:extLst>
                <a:ext uri="{FF2B5EF4-FFF2-40B4-BE49-F238E27FC236}">
                  <a16:creationId xmlns:a16="http://schemas.microsoft.com/office/drawing/2014/main" id="{FBFA82CD-9DAF-8681-9AA4-01AD1035B020}"/>
                </a:ext>
              </a:extLst>
            </p:cNvPr>
            <p:cNvSpPr txBox="1">
              <a:spLocks/>
            </p:cNvSpPr>
            <p:nvPr/>
          </p:nvSpPr>
          <p:spPr>
            <a:xfrm>
              <a:off x="2269363" y="5308599"/>
              <a:ext cx="4616704" cy="205271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457200" rtl="0" eaLnBrk="1" latinLnBrk="0" hangingPunct="1">
                <a:defRPr sz="12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800" spc="20" dirty="0">
                  <a:latin typeface="Arial Black" panose="020B0A04020102020204" pitchFamily="34" charset="0"/>
                </a:rPr>
                <a:t>PHARMAGYANAV</a:t>
              </a:r>
              <a:r>
                <a:rPr lang="en-US" sz="800" spc="300" dirty="0">
                  <a:latin typeface="Arial Black" panose="020B0A04020102020204" pitchFamily="34" charset="0"/>
                </a:rPr>
                <a:t> </a:t>
              </a:r>
              <a:r>
                <a:rPr lang="en-US" sz="800" spc="20" dirty="0">
                  <a:latin typeface="Arial Black" panose="020B0A04020102020204" pitchFamily="34" charset="0"/>
                </a:rPr>
                <a:t>2024</a:t>
              </a:r>
              <a:endParaRPr lang="en-IN" sz="800" spc="20" dirty="0">
                <a:latin typeface="Arial Black" panose="020B0A04020102020204" pitchFamily="34" charset="0"/>
              </a:endParaRPr>
            </a:p>
          </p:txBody>
        </p:sp>
        <p:sp>
          <p:nvSpPr>
            <p:cNvPr id="16" name="Footer Placeholder 9">
              <a:extLst>
                <a:ext uri="{FF2B5EF4-FFF2-40B4-BE49-F238E27FC236}">
                  <a16:creationId xmlns:a16="http://schemas.microsoft.com/office/drawing/2014/main" id="{1EBF6034-646D-4E10-9D64-06540339BC35}"/>
                </a:ext>
              </a:extLst>
            </p:cNvPr>
            <p:cNvSpPr txBox="1">
              <a:spLocks/>
            </p:cNvSpPr>
            <p:nvPr/>
          </p:nvSpPr>
          <p:spPr>
            <a:xfrm>
              <a:off x="2263648" y="5515725"/>
              <a:ext cx="5527666" cy="205271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457200" rtl="0" eaLnBrk="1" latinLnBrk="0" hangingPunct="1">
                <a:defRPr sz="12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600" b="0" spc="50" dirty="0">
                  <a:latin typeface="Aptos Display" panose="020B0004020202020204" pitchFamily="34" charset="0"/>
                  <a:cs typeface="Arial" panose="020B0604020202020204" pitchFamily="34" charset="0"/>
                </a:rPr>
                <a:t>Pratiksha Institute of Pharmaceutical Sciences</a:t>
              </a:r>
              <a:r>
                <a:rPr lang="en-US" sz="700" b="0" spc="50" dirty="0">
                  <a:latin typeface="Aptos Display" panose="020B00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500" b="0" spc="50" dirty="0">
                  <a:latin typeface="Aptos Display" panose="020B0004020202020204" pitchFamily="34" charset="0"/>
                  <a:cs typeface="Arial" panose="020B0604020202020204" pitchFamily="34" charset="0"/>
                </a:rPr>
                <a:t>Guwahati-26, Assam</a:t>
              </a:r>
              <a:endParaRPr lang="en-IN" sz="600" b="0" spc="50" dirty="0">
                <a:latin typeface="Aptos Display" panose="020B00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ooter Placeholder 9">
              <a:extLst>
                <a:ext uri="{FF2B5EF4-FFF2-40B4-BE49-F238E27FC236}">
                  <a16:creationId xmlns:a16="http://schemas.microsoft.com/office/drawing/2014/main" id="{1045991D-C491-D310-019A-37D18532864F}"/>
                </a:ext>
              </a:extLst>
            </p:cNvPr>
            <p:cNvSpPr txBox="1">
              <a:spLocks/>
            </p:cNvSpPr>
            <p:nvPr/>
          </p:nvSpPr>
          <p:spPr>
            <a:xfrm>
              <a:off x="2263647" y="5409263"/>
              <a:ext cx="4825177" cy="205271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457200" rtl="0" eaLnBrk="1" latinLnBrk="0" hangingPunct="1">
                <a:defRPr sz="12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800" dirty="0">
                  <a:latin typeface="Calisto MT" panose="02040603050505030304" pitchFamily="18" charset="0"/>
                  <a:cs typeface="Arial" panose="020B0604020202020204" pitchFamily="34" charset="0"/>
                </a:rPr>
                <a:t>Convergence of Traditional Knowledge And Advanced Technology for Drug Discovery</a:t>
              </a:r>
              <a:endParaRPr lang="en-IN" sz="800" dirty="0">
                <a:latin typeface="Calisto MT" panose="0204060305050503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07B9511-470F-F434-790F-F0C013AEC0E3}"/>
              </a:ext>
            </a:extLst>
          </p:cNvPr>
          <p:cNvSpPr txBox="1"/>
          <p:nvPr/>
        </p:nvSpPr>
        <p:spPr>
          <a:xfrm>
            <a:off x="2003684" y="6468831"/>
            <a:ext cx="53732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600" b="1" dirty="0">
                <a:solidFill>
                  <a:schemeClr val="bg1"/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20 – 21 Dec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7783752-8D7E-F4D5-5632-C23608D0A40E}"/>
              </a:ext>
            </a:extLst>
          </p:cNvPr>
          <p:cNvSpPr txBox="1"/>
          <p:nvPr/>
        </p:nvSpPr>
        <p:spPr>
          <a:xfrm>
            <a:off x="575496" y="6359965"/>
            <a:ext cx="19655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700" b="1" i="1" spc="300" dirty="0">
                <a:solidFill>
                  <a:schemeClr val="bg1"/>
                </a:solidFill>
                <a:latin typeface="Candara Light" panose="020E0502030303020204" pitchFamily="34" charset="0"/>
                <a:cs typeface="Calibri Light" panose="020F0302020204030204" pitchFamily="34" charset="0"/>
              </a:rPr>
              <a:t>National Conference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8473217B-B471-26A4-6D74-6BE077155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08258" y="6502655"/>
            <a:ext cx="1359408" cy="276790"/>
          </a:xfrm>
        </p:spPr>
        <p:txBody>
          <a:bodyPr/>
          <a:lstStyle/>
          <a:p>
            <a:r>
              <a:rPr lang="en-IN" sz="1400" i="1" dirty="0">
                <a:latin typeface="Palatino Linotype" panose="02040502050505030304" pitchFamily="18" charset="0"/>
              </a:rPr>
              <a:t>Slide No  </a:t>
            </a:r>
            <a:fld id="{8840262E-989F-4235-9EDD-6E07E95CB669}" type="slidenum">
              <a:rPr lang="en-IN" sz="2400" smtClean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pPr/>
              <a:t>6</a:t>
            </a:fld>
            <a:endParaRPr lang="en-IN" dirty="0">
              <a:solidFill>
                <a:schemeClr val="accent2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8ECD87D-239A-0506-9732-B97B40DD81EA}"/>
              </a:ext>
            </a:extLst>
          </p:cNvPr>
          <p:cNvCxnSpPr>
            <a:cxnSpLocks/>
          </p:cNvCxnSpPr>
          <p:nvPr/>
        </p:nvCxnSpPr>
        <p:spPr>
          <a:xfrm>
            <a:off x="2049145" y="6501765"/>
            <a:ext cx="0" cy="87732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0A58D0B7-6605-0BA1-D721-6A041604C1BC}"/>
              </a:ext>
            </a:extLst>
          </p:cNvPr>
          <p:cNvSpPr txBox="1"/>
          <p:nvPr/>
        </p:nvSpPr>
        <p:spPr>
          <a:xfrm>
            <a:off x="94488" y="89622"/>
            <a:ext cx="1262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dirty="0"/>
              <a:t>Space for Institute logo </a:t>
            </a:r>
          </a:p>
        </p:txBody>
      </p:sp>
    </p:spTree>
    <p:extLst>
      <p:ext uri="{BB962C8B-B14F-4D97-AF65-F5344CB8AC3E}">
        <p14:creationId xmlns:p14="http://schemas.microsoft.com/office/powerpoint/2010/main" val="386949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1E969-50EA-CC0C-61B5-D0713FB88D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B8BD81C-72C4-8071-F2BD-95911EFDF2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91000"/>
                    </a14:imgEffect>
                    <a14:imgEffect>
                      <a14:colorTemperature colorTemp="4700"/>
                    </a14:imgEffect>
                    <a14:imgEffect>
                      <a14:saturation sat="222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4696" r="21858"/>
          <a:stretch/>
        </p:blipFill>
        <p:spPr>
          <a:xfrm>
            <a:off x="575496" y="6403399"/>
            <a:ext cx="8452334" cy="425179"/>
          </a:xfrm>
          <a:prstGeom prst="rect">
            <a:avLst/>
          </a:prstGeom>
          <a:ln w="9525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9235F5-D149-525D-5A01-58EE4D3861AD}"/>
              </a:ext>
            </a:extLst>
          </p:cNvPr>
          <p:cNvSpPr txBox="1"/>
          <p:nvPr/>
        </p:nvSpPr>
        <p:spPr>
          <a:xfrm>
            <a:off x="0" y="-367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A5F00"/>
                </a:solidFill>
                <a:effectLst/>
                <a:uLnTx/>
                <a:uFillTx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References (1 slide)</a:t>
            </a:r>
            <a:endParaRPr kumimoji="0" lang="en-IN" sz="3600" b="1" i="0" u="none" strike="noStrike" kern="1200" cap="none" spc="0" normalizeH="0" baseline="0" noProof="0" dirty="0">
              <a:ln>
                <a:noFill/>
              </a:ln>
              <a:solidFill>
                <a:srgbClr val="EA5F00"/>
              </a:solidFill>
              <a:effectLst/>
              <a:uLnTx/>
              <a:uFillTx/>
              <a:latin typeface="Palatino Linotype" panose="0204050205050503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BDA2153-2802-FCC2-9775-C2A7F1104080}"/>
              </a:ext>
            </a:extLst>
          </p:cNvPr>
          <p:cNvCxnSpPr/>
          <p:nvPr/>
        </p:nvCxnSpPr>
        <p:spPr>
          <a:xfrm>
            <a:off x="-3048" y="660382"/>
            <a:ext cx="9144000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69332F46-90D2-23D3-5BB4-C66BD7360D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680" y="-14224"/>
            <a:ext cx="1068832" cy="6110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BBF8A0-8B0E-F99B-FB34-A67A9C339DB1}"/>
              </a:ext>
            </a:extLst>
          </p:cNvPr>
          <p:cNvSpPr txBox="1"/>
          <p:nvPr/>
        </p:nvSpPr>
        <p:spPr>
          <a:xfrm>
            <a:off x="298254" y="877284"/>
            <a:ext cx="8729576" cy="477053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Title : (Palatino Linotype, Size – 32, Bold, Color- #002060)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73C7C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Body text (Font - Palatino Linotype, Size -20 pts, Color – Hex #002060)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Mention the top five or six references for your paper preference-wise in points.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Do not explain anything, just mention the references.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Include books &amp; research papers, if any.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Avoid commonly referred websites (like Google or Wikipedia).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Do not linger for more than 10 seconds on this slide.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2505B99-A002-9B90-C777-5C30F0C077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2" y="6380844"/>
            <a:ext cx="447734" cy="447734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86D3E777-2370-1582-B70C-4083F788175C}"/>
              </a:ext>
            </a:extLst>
          </p:cNvPr>
          <p:cNvGrpSpPr/>
          <p:nvPr/>
        </p:nvGrpSpPr>
        <p:grpSpPr>
          <a:xfrm>
            <a:off x="562160" y="6461561"/>
            <a:ext cx="5527667" cy="412397"/>
            <a:chOff x="2263647" y="5308599"/>
            <a:chExt cx="5527667" cy="412397"/>
          </a:xfrm>
        </p:grpSpPr>
        <p:sp>
          <p:nvSpPr>
            <p:cNvPr id="13" name="Footer Placeholder 9">
              <a:extLst>
                <a:ext uri="{FF2B5EF4-FFF2-40B4-BE49-F238E27FC236}">
                  <a16:creationId xmlns:a16="http://schemas.microsoft.com/office/drawing/2014/main" id="{252CC483-477D-D53D-A711-A9D637D17962}"/>
                </a:ext>
              </a:extLst>
            </p:cNvPr>
            <p:cNvSpPr txBox="1">
              <a:spLocks/>
            </p:cNvSpPr>
            <p:nvPr/>
          </p:nvSpPr>
          <p:spPr>
            <a:xfrm>
              <a:off x="2269363" y="5308599"/>
              <a:ext cx="4616704" cy="205271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457200" rtl="0" eaLnBrk="1" latinLnBrk="0" hangingPunct="1">
                <a:defRPr sz="12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800" spc="20" dirty="0">
                  <a:latin typeface="Arial Black" panose="020B0A04020102020204" pitchFamily="34" charset="0"/>
                </a:rPr>
                <a:t>PHARMAGYANAV</a:t>
              </a:r>
              <a:r>
                <a:rPr lang="en-US" sz="800" spc="300" dirty="0">
                  <a:latin typeface="Arial Black" panose="020B0A04020102020204" pitchFamily="34" charset="0"/>
                </a:rPr>
                <a:t> </a:t>
              </a:r>
              <a:r>
                <a:rPr lang="en-US" sz="800" spc="20" dirty="0">
                  <a:latin typeface="Arial Black" panose="020B0A04020102020204" pitchFamily="34" charset="0"/>
                </a:rPr>
                <a:t>2024</a:t>
              </a:r>
              <a:endParaRPr lang="en-IN" sz="800" spc="20" dirty="0">
                <a:latin typeface="Arial Black" panose="020B0A04020102020204" pitchFamily="34" charset="0"/>
              </a:endParaRPr>
            </a:p>
          </p:txBody>
        </p:sp>
        <p:sp>
          <p:nvSpPr>
            <p:cNvPr id="16" name="Footer Placeholder 9">
              <a:extLst>
                <a:ext uri="{FF2B5EF4-FFF2-40B4-BE49-F238E27FC236}">
                  <a16:creationId xmlns:a16="http://schemas.microsoft.com/office/drawing/2014/main" id="{EB99F50D-5B82-E78C-854A-D7C9BB7BE10D}"/>
                </a:ext>
              </a:extLst>
            </p:cNvPr>
            <p:cNvSpPr txBox="1">
              <a:spLocks/>
            </p:cNvSpPr>
            <p:nvPr/>
          </p:nvSpPr>
          <p:spPr>
            <a:xfrm>
              <a:off x="2263648" y="5515725"/>
              <a:ext cx="5527666" cy="205271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457200" rtl="0" eaLnBrk="1" latinLnBrk="0" hangingPunct="1">
                <a:defRPr sz="12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600" b="0" spc="50" dirty="0">
                  <a:latin typeface="Aptos Display" panose="020B0004020202020204" pitchFamily="34" charset="0"/>
                  <a:cs typeface="Arial" panose="020B0604020202020204" pitchFamily="34" charset="0"/>
                </a:rPr>
                <a:t>Pratiksha Institute of Pharmaceutical Sciences</a:t>
              </a:r>
              <a:r>
                <a:rPr lang="en-US" sz="700" b="0" spc="50" dirty="0">
                  <a:latin typeface="Aptos Display" panose="020B00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500" b="0" spc="50" dirty="0">
                  <a:latin typeface="Aptos Display" panose="020B0004020202020204" pitchFamily="34" charset="0"/>
                  <a:cs typeface="Arial" panose="020B0604020202020204" pitchFamily="34" charset="0"/>
                </a:rPr>
                <a:t>Guwahati-26, Assam</a:t>
              </a:r>
              <a:endParaRPr lang="en-IN" sz="600" b="0" spc="50" dirty="0">
                <a:latin typeface="Aptos Display" panose="020B00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ooter Placeholder 9">
              <a:extLst>
                <a:ext uri="{FF2B5EF4-FFF2-40B4-BE49-F238E27FC236}">
                  <a16:creationId xmlns:a16="http://schemas.microsoft.com/office/drawing/2014/main" id="{1894DADA-452A-C949-9590-DC359E29D91D}"/>
                </a:ext>
              </a:extLst>
            </p:cNvPr>
            <p:cNvSpPr txBox="1">
              <a:spLocks/>
            </p:cNvSpPr>
            <p:nvPr/>
          </p:nvSpPr>
          <p:spPr>
            <a:xfrm>
              <a:off x="2263647" y="5409263"/>
              <a:ext cx="4825177" cy="205271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457200" rtl="0" eaLnBrk="1" latinLnBrk="0" hangingPunct="1">
                <a:defRPr sz="12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800" dirty="0">
                  <a:latin typeface="Calisto MT" panose="02040603050505030304" pitchFamily="18" charset="0"/>
                  <a:cs typeface="Arial" panose="020B0604020202020204" pitchFamily="34" charset="0"/>
                </a:rPr>
                <a:t>Convergence of Traditional Knowledge And Advanced Technology for Drug Discovery</a:t>
              </a:r>
              <a:endParaRPr lang="en-IN" sz="800" dirty="0">
                <a:latin typeface="Calisto MT" panose="0204060305050503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AD2C56AF-0875-F007-8C08-F541839689D3}"/>
              </a:ext>
            </a:extLst>
          </p:cNvPr>
          <p:cNvSpPr txBox="1"/>
          <p:nvPr/>
        </p:nvSpPr>
        <p:spPr>
          <a:xfrm>
            <a:off x="2003684" y="6468831"/>
            <a:ext cx="53732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600" b="1" dirty="0">
                <a:solidFill>
                  <a:schemeClr val="bg1"/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20 – 21 Dec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E6AA8AA-9064-12C0-F20F-E5E2B0217F96}"/>
              </a:ext>
            </a:extLst>
          </p:cNvPr>
          <p:cNvSpPr txBox="1"/>
          <p:nvPr/>
        </p:nvSpPr>
        <p:spPr>
          <a:xfrm>
            <a:off x="575496" y="6359965"/>
            <a:ext cx="19655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700" b="1" i="1" spc="300" dirty="0">
                <a:solidFill>
                  <a:schemeClr val="bg1"/>
                </a:solidFill>
                <a:latin typeface="Candara Light" panose="020E0502030303020204" pitchFamily="34" charset="0"/>
                <a:cs typeface="Calibri Light" panose="020F0302020204030204" pitchFamily="34" charset="0"/>
              </a:rPr>
              <a:t>National Conference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D1F6BF24-02DB-7315-C04B-B616A1159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08258" y="6502655"/>
            <a:ext cx="1359408" cy="276790"/>
          </a:xfrm>
        </p:spPr>
        <p:txBody>
          <a:bodyPr/>
          <a:lstStyle/>
          <a:p>
            <a:r>
              <a:rPr lang="en-IN" sz="1400" i="1" dirty="0">
                <a:latin typeface="Palatino Linotype" panose="02040502050505030304" pitchFamily="18" charset="0"/>
              </a:rPr>
              <a:t>Slide No  </a:t>
            </a:r>
            <a:fld id="{8840262E-989F-4235-9EDD-6E07E95CB669}" type="slidenum">
              <a:rPr lang="en-IN" sz="2400" smtClean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pPr/>
              <a:t>7</a:t>
            </a:fld>
            <a:endParaRPr lang="en-IN" dirty="0">
              <a:solidFill>
                <a:schemeClr val="accent2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0161DAD-26E7-BB19-3FD5-D94F8DF60927}"/>
              </a:ext>
            </a:extLst>
          </p:cNvPr>
          <p:cNvCxnSpPr>
            <a:cxnSpLocks/>
          </p:cNvCxnSpPr>
          <p:nvPr/>
        </p:nvCxnSpPr>
        <p:spPr>
          <a:xfrm>
            <a:off x="2049145" y="6501765"/>
            <a:ext cx="0" cy="87732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460DA78D-7C12-3FA3-E5F9-82E4C182DA76}"/>
              </a:ext>
            </a:extLst>
          </p:cNvPr>
          <p:cNvSpPr txBox="1"/>
          <p:nvPr/>
        </p:nvSpPr>
        <p:spPr>
          <a:xfrm>
            <a:off x="94488" y="89622"/>
            <a:ext cx="1262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dirty="0"/>
              <a:t>Space for Institute logo </a:t>
            </a:r>
          </a:p>
        </p:txBody>
      </p:sp>
    </p:spTree>
    <p:extLst>
      <p:ext uri="{BB962C8B-B14F-4D97-AF65-F5344CB8AC3E}">
        <p14:creationId xmlns:p14="http://schemas.microsoft.com/office/powerpoint/2010/main" val="1979651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89179-C2E4-8071-72C1-9472F3AD87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52BE5E8-A012-4555-CCEB-626AD6551E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91000"/>
                    </a14:imgEffect>
                    <a14:imgEffect>
                      <a14:colorTemperature colorTemp="4700"/>
                    </a14:imgEffect>
                    <a14:imgEffect>
                      <a14:saturation sat="222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4696" r="21858"/>
          <a:stretch/>
        </p:blipFill>
        <p:spPr>
          <a:xfrm>
            <a:off x="575496" y="6403399"/>
            <a:ext cx="8452334" cy="425179"/>
          </a:xfrm>
          <a:prstGeom prst="rect">
            <a:avLst/>
          </a:prstGeom>
          <a:ln w="9525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4E5C97-CAA7-9ECD-7063-52742D5571CD}"/>
              </a:ext>
            </a:extLst>
          </p:cNvPr>
          <p:cNvSpPr txBox="1"/>
          <p:nvPr/>
        </p:nvSpPr>
        <p:spPr>
          <a:xfrm>
            <a:off x="0" y="-367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A5F00"/>
                </a:solidFill>
                <a:effectLst/>
                <a:uLnTx/>
                <a:uFillTx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General instructions</a:t>
            </a:r>
            <a:endParaRPr kumimoji="0" lang="en-IN" sz="3600" b="1" i="0" u="none" strike="noStrike" kern="1200" cap="none" spc="0" normalizeH="0" baseline="0" noProof="0" dirty="0">
              <a:ln>
                <a:noFill/>
              </a:ln>
              <a:solidFill>
                <a:srgbClr val="EA5F00"/>
              </a:solidFill>
              <a:effectLst/>
              <a:uLnTx/>
              <a:uFillTx/>
              <a:latin typeface="Palatino Linotype" panose="0204050205050503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D3DB878-7519-FF31-F7A7-9ED788022564}"/>
              </a:ext>
            </a:extLst>
          </p:cNvPr>
          <p:cNvCxnSpPr/>
          <p:nvPr/>
        </p:nvCxnSpPr>
        <p:spPr>
          <a:xfrm>
            <a:off x="-3048" y="660382"/>
            <a:ext cx="9144000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AABE444D-0BC9-1B5C-0D1D-2C70710251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680" y="-14224"/>
            <a:ext cx="1068832" cy="6110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BDF04D-31D0-6379-D41D-51680B33837C}"/>
              </a:ext>
            </a:extLst>
          </p:cNvPr>
          <p:cNvSpPr txBox="1"/>
          <p:nvPr/>
        </p:nvSpPr>
        <p:spPr>
          <a:xfrm>
            <a:off x="298254" y="877284"/>
            <a:ext cx="8729576" cy="477053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Time-Limits: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Oral Presentation (with PowerPoint):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7 minutes maximum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Question &amp; Answer session by Judges: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3 minutes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Maximum number of slides 10.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Use font mentioned in the slides -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Platino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Linotype completely.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TIME LIMIT SHOULD BE STRICTLY FOLLOWED; any extension can lead to deduction of marks.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 Animations &amp; Videos (if any) may be included, but they should be played within the same allotted time limit of 7 minutes.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Slide size should be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Standard  (4:3)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C54843A-D4E7-C34C-A859-9A114438FC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2" y="6380844"/>
            <a:ext cx="447734" cy="447734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F2BA064-890C-A20C-83AB-8EC85D6CB397}"/>
              </a:ext>
            </a:extLst>
          </p:cNvPr>
          <p:cNvGrpSpPr/>
          <p:nvPr/>
        </p:nvGrpSpPr>
        <p:grpSpPr>
          <a:xfrm>
            <a:off x="562160" y="6461561"/>
            <a:ext cx="5527667" cy="412397"/>
            <a:chOff x="2263647" y="5308599"/>
            <a:chExt cx="5527667" cy="412397"/>
          </a:xfrm>
        </p:grpSpPr>
        <p:sp>
          <p:nvSpPr>
            <p:cNvPr id="13" name="Footer Placeholder 9">
              <a:extLst>
                <a:ext uri="{FF2B5EF4-FFF2-40B4-BE49-F238E27FC236}">
                  <a16:creationId xmlns:a16="http://schemas.microsoft.com/office/drawing/2014/main" id="{0227567F-51C4-4235-F23D-058F990E63A9}"/>
                </a:ext>
              </a:extLst>
            </p:cNvPr>
            <p:cNvSpPr txBox="1">
              <a:spLocks/>
            </p:cNvSpPr>
            <p:nvPr/>
          </p:nvSpPr>
          <p:spPr>
            <a:xfrm>
              <a:off x="2269363" y="5308599"/>
              <a:ext cx="4616704" cy="205271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457200" rtl="0" eaLnBrk="1" latinLnBrk="0" hangingPunct="1">
                <a:defRPr sz="12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800" spc="20" dirty="0">
                  <a:latin typeface="Arial Black" panose="020B0A04020102020204" pitchFamily="34" charset="0"/>
                </a:rPr>
                <a:t>PHARMAGYANAV</a:t>
              </a:r>
              <a:r>
                <a:rPr lang="en-US" sz="800" spc="300" dirty="0">
                  <a:latin typeface="Arial Black" panose="020B0A04020102020204" pitchFamily="34" charset="0"/>
                </a:rPr>
                <a:t> </a:t>
              </a:r>
              <a:r>
                <a:rPr lang="en-US" sz="800" spc="20" dirty="0">
                  <a:latin typeface="Arial Black" panose="020B0A04020102020204" pitchFamily="34" charset="0"/>
                </a:rPr>
                <a:t>2024</a:t>
              </a:r>
              <a:endParaRPr lang="en-IN" sz="800" spc="20" dirty="0">
                <a:latin typeface="Arial Black" panose="020B0A04020102020204" pitchFamily="34" charset="0"/>
              </a:endParaRPr>
            </a:p>
          </p:txBody>
        </p:sp>
        <p:sp>
          <p:nvSpPr>
            <p:cNvPr id="16" name="Footer Placeholder 9">
              <a:extLst>
                <a:ext uri="{FF2B5EF4-FFF2-40B4-BE49-F238E27FC236}">
                  <a16:creationId xmlns:a16="http://schemas.microsoft.com/office/drawing/2014/main" id="{D4224AD3-B4B1-80CF-840C-2F7AC144351F}"/>
                </a:ext>
              </a:extLst>
            </p:cNvPr>
            <p:cNvSpPr txBox="1">
              <a:spLocks/>
            </p:cNvSpPr>
            <p:nvPr/>
          </p:nvSpPr>
          <p:spPr>
            <a:xfrm>
              <a:off x="2263648" y="5515725"/>
              <a:ext cx="5527666" cy="205271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457200" rtl="0" eaLnBrk="1" latinLnBrk="0" hangingPunct="1">
                <a:defRPr sz="12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600" b="0" spc="50" dirty="0">
                  <a:latin typeface="Aptos Display" panose="020B0004020202020204" pitchFamily="34" charset="0"/>
                  <a:cs typeface="Arial" panose="020B0604020202020204" pitchFamily="34" charset="0"/>
                </a:rPr>
                <a:t>Pratiksha Institute of Pharmaceutical Sciences</a:t>
              </a:r>
              <a:r>
                <a:rPr lang="en-US" sz="700" b="0" spc="50" dirty="0">
                  <a:latin typeface="Aptos Display" panose="020B00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500" b="0" spc="50" dirty="0">
                  <a:latin typeface="Aptos Display" panose="020B0004020202020204" pitchFamily="34" charset="0"/>
                  <a:cs typeface="Arial" panose="020B0604020202020204" pitchFamily="34" charset="0"/>
                </a:rPr>
                <a:t>Guwahati-26, Assam</a:t>
              </a:r>
              <a:endParaRPr lang="en-IN" sz="600" b="0" spc="50" dirty="0">
                <a:latin typeface="Aptos Display" panose="020B00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ooter Placeholder 9">
              <a:extLst>
                <a:ext uri="{FF2B5EF4-FFF2-40B4-BE49-F238E27FC236}">
                  <a16:creationId xmlns:a16="http://schemas.microsoft.com/office/drawing/2014/main" id="{DB3B29D7-EC3E-9C65-8A29-26B1FED923AE}"/>
                </a:ext>
              </a:extLst>
            </p:cNvPr>
            <p:cNvSpPr txBox="1">
              <a:spLocks/>
            </p:cNvSpPr>
            <p:nvPr/>
          </p:nvSpPr>
          <p:spPr>
            <a:xfrm>
              <a:off x="2263647" y="5409263"/>
              <a:ext cx="4825177" cy="205271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457200" rtl="0" eaLnBrk="1" latinLnBrk="0" hangingPunct="1">
                <a:defRPr sz="12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800" dirty="0">
                  <a:latin typeface="Calisto MT" panose="02040603050505030304" pitchFamily="18" charset="0"/>
                  <a:cs typeface="Arial" panose="020B0604020202020204" pitchFamily="34" charset="0"/>
                </a:rPr>
                <a:t>Convergence of Traditional Knowledge And Advanced Technology for Drug Discovery</a:t>
              </a:r>
              <a:endParaRPr lang="en-IN" sz="800" dirty="0">
                <a:latin typeface="Calisto MT" panose="0204060305050503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E1A2B16-F51E-C148-080F-1CF28246C2E4}"/>
              </a:ext>
            </a:extLst>
          </p:cNvPr>
          <p:cNvSpPr txBox="1"/>
          <p:nvPr/>
        </p:nvSpPr>
        <p:spPr>
          <a:xfrm>
            <a:off x="2003684" y="6468831"/>
            <a:ext cx="53732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600" b="1" dirty="0">
                <a:solidFill>
                  <a:schemeClr val="bg1"/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20 – 21 Dec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D390E5-B5A6-A76E-02AE-A3DF0DC9D556}"/>
              </a:ext>
            </a:extLst>
          </p:cNvPr>
          <p:cNvSpPr txBox="1"/>
          <p:nvPr/>
        </p:nvSpPr>
        <p:spPr>
          <a:xfrm>
            <a:off x="575496" y="6359965"/>
            <a:ext cx="19655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700" b="1" i="1" spc="300" dirty="0">
                <a:solidFill>
                  <a:schemeClr val="bg1"/>
                </a:solidFill>
                <a:latin typeface="Candara Light" panose="020E0502030303020204" pitchFamily="34" charset="0"/>
                <a:cs typeface="Calibri Light" panose="020F0302020204030204" pitchFamily="34" charset="0"/>
              </a:rPr>
              <a:t>National Conference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28F15569-A9DC-06AD-DB6B-A4C6E6E6F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08258" y="6502655"/>
            <a:ext cx="1359408" cy="276790"/>
          </a:xfrm>
        </p:spPr>
        <p:txBody>
          <a:bodyPr/>
          <a:lstStyle/>
          <a:p>
            <a:r>
              <a:rPr lang="en-IN" sz="1400" i="1" dirty="0">
                <a:latin typeface="Palatino Linotype" panose="02040502050505030304" pitchFamily="18" charset="0"/>
              </a:rPr>
              <a:t>Slide No  </a:t>
            </a:r>
            <a:fld id="{8840262E-989F-4235-9EDD-6E07E95CB669}" type="slidenum">
              <a:rPr lang="en-IN" sz="2400" smtClean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pPr/>
              <a:t>8</a:t>
            </a:fld>
            <a:endParaRPr lang="en-IN" dirty="0">
              <a:solidFill>
                <a:schemeClr val="accent2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B183E07-549B-35CF-0DC5-40AEF547517C}"/>
              </a:ext>
            </a:extLst>
          </p:cNvPr>
          <p:cNvCxnSpPr>
            <a:cxnSpLocks/>
          </p:cNvCxnSpPr>
          <p:nvPr/>
        </p:nvCxnSpPr>
        <p:spPr>
          <a:xfrm>
            <a:off x="2049145" y="6501765"/>
            <a:ext cx="0" cy="87732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5D076B2D-3C2C-0B0A-AAD2-0A31C5CE1268}"/>
              </a:ext>
            </a:extLst>
          </p:cNvPr>
          <p:cNvSpPr txBox="1"/>
          <p:nvPr/>
        </p:nvSpPr>
        <p:spPr>
          <a:xfrm>
            <a:off x="94488" y="89622"/>
            <a:ext cx="1262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dirty="0"/>
              <a:t>Space for Institute logo </a:t>
            </a:r>
          </a:p>
        </p:txBody>
      </p:sp>
    </p:spTree>
    <p:extLst>
      <p:ext uri="{BB962C8B-B14F-4D97-AF65-F5344CB8AC3E}">
        <p14:creationId xmlns:p14="http://schemas.microsoft.com/office/powerpoint/2010/main" val="1419205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8F4E5F-6AED-DBF9-9D86-0A0F2B0C2C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837DC99-22AB-A9A1-0B90-AB6B08855C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91000"/>
                    </a14:imgEffect>
                    <a14:imgEffect>
                      <a14:colorTemperature colorTemp="4700"/>
                    </a14:imgEffect>
                    <a14:imgEffect>
                      <a14:saturation sat="222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4696" r="21858"/>
          <a:stretch/>
        </p:blipFill>
        <p:spPr>
          <a:xfrm>
            <a:off x="575496" y="6403399"/>
            <a:ext cx="8452334" cy="425179"/>
          </a:xfrm>
          <a:prstGeom prst="rect">
            <a:avLst/>
          </a:prstGeom>
          <a:ln w="9525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CD2152-2356-B369-3BBC-76C21DD2289C}"/>
              </a:ext>
            </a:extLst>
          </p:cNvPr>
          <p:cNvSpPr txBox="1"/>
          <p:nvPr/>
        </p:nvSpPr>
        <p:spPr>
          <a:xfrm>
            <a:off x="0" y="-367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A5F00"/>
                </a:solidFill>
                <a:effectLst/>
                <a:uLnTx/>
                <a:uFillTx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General instructions</a:t>
            </a:r>
            <a:endParaRPr kumimoji="0" lang="en-IN" sz="3600" b="1" i="0" u="none" strike="noStrike" kern="1200" cap="none" spc="0" normalizeH="0" baseline="0" noProof="0" dirty="0">
              <a:ln>
                <a:noFill/>
              </a:ln>
              <a:solidFill>
                <a:srgbClr val="EA5F00"/>
              </a:solidFill>
              <a:effectLst/>
              <a:uLnTx/>
              <a:uFillTx/>
              <a:latin typeface="Palatino Linotype" panose="0204050205050503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62243B4-4FE0-7001-422D-EC783360D21A}"/>
              </a:ext>
            </a:extLst>
          </p:cNvPr>
          <p:cNvCxnSpPr/>
          <p:nvPr/>
        </p:nvCxnSpPr>
        <p:spPr>
          <a:xfrm>
            <a:off x="-3048" y="660382"/>
            <a:ext cx="9144000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DA345B76-B3B2-013F-5C51-0553E53797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680" y="-14224"/>
            <a:ext cx="1068832" cy="6110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CCA619-4B81-540E-256D-AAE3364A1B74}"/>
              </a:ext>
            </a:extLst>
          </p:cNvPr>
          <p:cNvSpPr txBox="1"/>
          <p:nvPr/>
        </p:nvSpPr>
        <p:spPr>
          <a:xfrm>
            <a:off x="298254" y="877284"/>
            <a:ext cx="8729576" cy="477053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4F7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173C7C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Times New Roman" panose="02020603050405020304" pitchFamily="18" charset="0"/>
              </a:rPr>
              <a:t>19</a:t>
            </a:r>
            <a:r>
              <a:rPr kumimoji="0" lang="en-US" altLang="en-US" sz="2000" b="1" i="0" u="sng" strike="noStrike" kern="1200" cap="none" spc="0" normalizeH="0" baseline="30000" noProof="0" dirty="0">
                <a:ln>
                  <a:noFill/>
                </a:ln>
                <a:solidFill>
                  <a:srgbClr val="173C7C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Times New Roman" panose="02020603050405020304" pitchFamily="18" charset="0"/>
              </a:rPr>
              <a:t>th</a:t>
            </a:r>
            <a:r>
              <a:rPr kumimoji="0" lang="en-US" alt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173C7C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Times New Roman" panose="02020603050405020304" pitchFamily="18" charset="0"/>
              </a:rPr>
              <a:t> December 2024: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4F7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73C7C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Times New Roman" panose="02020603050405020304" pitchFamily="18" charset="0"/>
              </a:rPr>
              <a:t> Deadline to send soft copy of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73C7C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Times New Roman" panose="02020603050405020304" pitchFamily="18" charset="0"/>
              </a:rPr>
              <a:t>PRESENTATION THROUGH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73C7C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Times New Roman" panose="02020603050405020304" pitchFamily="18" charset="0"/>
              </a:rPr>
              <a:t>pipsscientific@gmail.com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173C7C"/>
              </a:solidFill>
              <a:effectLst/>
              <a:highlight>
                <a:srgbClr val="FFFF00"/>
              </a:highlight>
              <a:uLnTx/>
              <a:uFillTx/>
              <a:latin typeface="Palatino Linotype" panose="0204050205050503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4F7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73C7C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Times New Roman" panose="02020603050405020304" pitchFamily="18" charset="0"/>
              </a:rPr>
              <a:t> E-mail subject: PRESENTATION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4F7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73C7C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Times New Roman" panose="02020603050405020304" pitchFamily="18" charset="0"/>
              </a:rPr>
              <a:t> This is to ensure that your presentation is within our specifications.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4F7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173C7C"/>
                </a:solidFill>
                <a:effectLst/>
                <a:uLnTx/>
                <a:uFillTx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Format: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173C7C"/>
                </a:solidFill>
                <a:effectLst/>
                <a:uLnTx/>
                <a:uFillTx/>
                <a:latin typeface="Palatino Linotype" panose="020405020505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PowerPoint (.ppt)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4F7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4F72"/>
              </a:buClr>
              <a:buSzTx/>
              <a:buFontTx/>
              <a:buChar char="•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73C7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Keep the text as brief as possible.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4F72"/>
              </a:buClr>
              <a:buSzTx/>
              <a:buFontTx/>
              <a:buChar char="•"/>
              <a:tabLst/>
              <a:defRPr/>
            </a:pP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173C7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4F72"/>
              </a:buClr>
              <a:buSzTx/>
              <a:buFontTx/>
              <a:buChar char="•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73C7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Data looks better organized &amp; easier to comprehend if given in POINTS.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4F72"/>
              </a:buClr>
              <a:buSzTx/>
              <a:buFontTx/>
              <a:buChar char="•"/>
              <a:tabLst/>
              <a:defRPr/>
            </a:pP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173C7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4F72"/>
              </a:buClr>
              <a:buSzTx/>
              <a:buFontTx/>
              <a:buChar char="•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73C7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No more than 10 lines of text (or points) per slide.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4F72"/>
              </a:buClr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173C7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4F72"/>
              </a:buClr>
              <a:buSzTx/>
              <a:buFontTx/>
              <a:buNone/>
              <a:tabLst/>
              <a:defRPr/>
            </a:pP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186D79B-F2B1-DC60-EADA-4528189F24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2" y="6380844"/>
            <a:ext cx="447734" cy="447734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50EB35B9-8B85-4452-25D0-81EE615F6192}"/>
              </a:ext>
            </a:extLst>
          </p:cNvPr>
          <p:cNvGrpSpPr/>
          <p:nvPr/>
        </p:nvGrpSpPr>
        <p:grpSpPr>
          <a:xfrm>
            <a:off x="562160" y="6461561"/>
            <a:ext cx="5527667" cy="412397"/>
            <a:chOff x="2263647" y="5308599"/>
            <a:chExt cx="5527667" cy="412397"/>
          </a:xfrm>
        </p:grpSpPr>
        <p:sp>
          <p:nvSpPr>
            <p:cNvPr id="13" name="Footer Placeholder 9">
              <a:extLst>
                <a:ext uri="{FF2B5EF4-FFF2-40B4-BE49-F238E27FC236}">
                  <a16:creationId xmlns:a16="http://schemas.microsoft.com/office/drawing/2014/main" id="{5BF97419-02E0-FD11-2672-9EC95AC1A094}"/>
                </a:ext>
              </a:extLst>
            </p:cNvPr>
            <p:cNvSpPr txBox="1">
              <a:spLocks/>
            </p:cNvSpPr>
            <p:nvPr/>
          </p:nvSpPr>
          <p:spPr>
            <a:xfrm>
              <a:off x="2269363" y="5308599"/>
              <a:ext cx="4616704" cy="205271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457200" rtl="0" eaLnBrk="1" latinLnBrk="0" hangingPunct="1">
                <a:defRPr sz="12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800" spc="20" dirty="0">
                  <a:latin typeface="Arial Black" panose="020B0A04020102020204" pitchFamily="34" charset="0"/>
                </a:rPr>
                <a:t>PHARMAGYANAV</a:t>
              </a:r>
              <a:r>
                <a:rPr lang="en-US" sz="800" spc="300" dirty="0">
                  <a:latin typeface="Arial Black" panose="020B0A04020102020204" pitchFamily="34" charset="0"/>
                </a:rPr>
                <a:t> </a:t>
              </a:r>
              <a:r>
                <a:rPr lang="en-US" sz="800" spc="20" dirty="0">
                  <a:latin typeface="Arial Black" panose="020B0A04020102020204" pitchFamily="34" charset="0"/>
                </a:rPr>
                <a:t>2024</a:t>
              </a:r>
              <a:endParaRPr lang="en-IN" sz="800" spc="20" dirty="0">
                <a:latin typeface="Arial Black" panose="020B0A04020102020204" pitchFamily="34" charset="0"/>
              </a:endParaRPr>
            </a:p>
          </p:txBody>
        </p:sp>
        <p:sp>
          <p:nvSpPr>
            <p:cNvPr id="16" name="Footer Placeholder 9">
              <a:extLst>
                <a:ext uri="{FF2B5EF4-FFF2-40B4-BE49-F238E27FC236}">
                  <a16:creationId xmlns:a16="http://schemas.microsoft.com/office/drawing/2014/main" id="{2A6BBAB1-6DEC-3D4B-F3AE-14D9EC0F6438}"/>
                </a:ext>
              </a:extLst>
            </p:cNvPr>
            <p:cNvSpPr txBox="1">
              <a:spLocks/>
            </p:cNvSpPr>
            <p:nvPr/>
          </p:nvSpPr>
          <p:spPr>
            <a:xfrm>
              <a:off x="2263648" y="5515725"/>
              <a:ext cx="5527666" cy="205271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457200" rtl="0" eaLnBrk="1" latinLnBrk="0" hangingPunct="1">
                <a:defRPr sz="12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600" b="0" spc="50" dirty="0">
                  <a:latin typeface="Aptos Display" panose="020B0004020202020204" pitchFamily="34" charset="0"/>
                  <a:cs typeface="Arial" panose="020B0604020202020204" pitchFamily="34" charset="0"/>
                </a:rPr>
                <a:t>Pratiksha Institute of Pharmaceutical Sciences</a:t>
              </a:r>
              <a:r>
                <a:rPr lang="en-US" sz="700" b="0" spc="50" dirty="0">
                  <a:latin typeface="Aptos Display" panose="020B00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500" b="0" spc="50" dirty="0">
                  <a:latin typeface="Aptos Display" panose="020B0004020202020204" pitchFamily="34" charset="0"/>
                  <a:cs typeface="Arial" panose="020B0604020202020204" pitchFamily="34" charset="0"/>
                </a:rPr>
                <a:t>Guwahati-26, Assam</a:t>
              </a:r>
              <a:endParaRPr lang="en-IN" sz="600" b="0" spc="50" dirty="0">
                <a:latin typeface="Aptos Display" panose="020B00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ooter Placeholder 9">
              <a:extLst>
                <a:ext uri="{FF2B5EF4-FFF2-40B4-BE49-F238E27FC236}">
                  <a16:creationId xmlns:a16="http://schemas.microsoft.com/office/drawing/2014/main" id="{2CAAF8D5-D966-10E5-940B-AAFD8ABB6046}"/>
                </a:ext>
              </a:extLst>
            </p:cNvPr>
            <p:cNvSpPr txBox="1">
              <a:spLocks/>
            </p:cNvSpPr>
            <p:nvPr/>
          </p:nvSpPr>
          <p:spPr>
            <a:xfrm>
              <a:off x="2263647" y="5409263"/>
              <a:ext cx="4825177" cy="205271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457200" rtl="0" eaLnBrk="1" latinLnBrk="0" hangingPunct="1">
                <a:defRPr sz="12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800" dirty="0">
                  <a:latin typeface="Calisto MT" panose="02040603050505030304" pitchFamily="18" charset="0"/>
                  <a:cs typeface="Arial" panose="020B0604020202020204" pitchFamily="34" charset="0"/>
                </a:rPr>
                <a:t>Convergence of Traditional Knowledge And Advanced Technology for Drug Discovery</a:t>
              </a:r>
              <a:endParaRPr lang="en-IN" sz="800" dirty="0">
                <a:latin typeface="Calisto MT" panose="0204060305050503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C50BCCE-4672-1564-9D1B-43C1C9592CC8}"/>
              </a:ext>
            </a:extLst>
          </p:cNvPr>
          <p:cNvSpPr txBox="1"/>
          <p:nvPr/>
        </p:nvSpPr>
        <p:spPr>
          <a:xfrm>
            <a:off x="2003684" y="6468831"/>
            <a:ext cx="53732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600" b="1" dirty="0">
                <a:solidFill>
                  <a:schemeClr val="bg1"/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20 – 21 Dec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1DF3A9-1C9C-B3EB-CC14-47E312A010F0}"/>
              </a:ext>
            </a:extLst>
          </p:cNvPr>
          <p:cNvSpPr txBox="1"/>
          <p:nvPr/>
        </p:nvSpPr>
        <p:spPr>
          <a:xfrm>
            <a:off x="575496" y="6359965"/>
            <a:ext cx="19655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700" b="1" i="1" spc="300" dirty="0">
                <a:solidFill>
                  <a:schemeClr val="bg1"/>
                </a:solidFill>
                <a:latin typeface="Candara Light" panose="020E0502030303020204" pitchFamily="34" charset="0"/>
                <a:cs typeface="Calibri Light" panose="020F0302020204030204" pitchFamily="34" charset="0"/>
              </a:rPr>
              <a:t>National Conference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ADA355D8-924E-71A9-970A-A05F1B837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08258" y="6502655"/>
            <a:ext cx="1359408" cy="276790"/>
          </a:xfrm>
        </p:spPr>
        <p:txBody>
          <a:bodyPr/>
          <a:lstStyle/>
          <a:p>
            <a:r>
              <a:rPr lang="en-IN" sz="1400" i="1" dirty="0">
                <a:latin typeface="Palatino Linotype" panose="02040502050505030304" pitchFamily="18" charset="0"/>
              </a:rPr>
              <a:t>Slide No  </a:t>
            </a:r>
            <a:fld id="{8840262E-989F-4235-9EDD-6E07E95CB669}" type="slidenum">
              <a:rPr lang="en-IN" sz="2400" smtClean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pPr/>
              <a:t>9</a:t>
            </a:fld>
            <a:endParaRPr lang="en-IN" dirty="0">
              <a:solidFill>
                <a:schemeClr val="accent2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3DE8567-96B5-CC05-00D9-C48D5658B83D}"/>
              </a:ext>
            </a:extLst>
          </p:cNvPr>
          <p:cNvCxnSpPr>
            <a:cxnSpLocks/>
          </p:cNvCxnSpPr>
          <p:nvPr/>
        </p:nvCxnSpPr>
        <p:spPr>
          <a:xfrm>
            <a:off x="2049145" y="6501765"/>
            <a:ext cx="0" cy="87732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7E11F53-1E9A-1F84-0C44-9D2E4A850DE8}"/>
              </a:ext>
            </a:extLst>
          </p:cNvPr>
          <p:cNvSpPr txBox="1"/>
          <p:nvPr/>
        </p:nvSpPr>
        <p:spPr>
          <a:xfrm>
            <a:off x="94488" y="89622"/>
            <a:ext cx="1262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dirty="0"/>
              <a:t>Space for Institute logo </a:t>
            </a:r>
          </a:p>
        </p:txBody>
      </p:sp>
    </p:spTree>
    <p:extLst>
      <p:ext uri="{BB962C8B-B14F-4D97-AF65-F5344CB8AC3E}">
        <p14:creationId xmlns:p14="http://schemas.microsoft.com/office/powerpoint/2010/main" val="1514307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949</TotalTime>
  <Words>1108</Words>
  <Application>Microsoft Office PowerPoint</Application>
  <PresentationFormat>On-screen Show (4:3)</PresentationFormat>
  <Paragraphs>182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Aptos Display</vt:lpstr>
      <vt:lpstr>Aptos Narrow</vt:lpstr>
      <vt:lpstr>Arial</vt:lpstr>
      <vt:lpstr>Arial Black</vt:lpstr>
      <vt:lpstr>Calibri</vt:lpstr>
      <vt:lpstr>Calibri Light</vt:lpstr>
      <vt:lpstr>Calisto MT</vt:lpstr>
      <vt:lpstr>Candara Light</vt:lpstr>
      <vt:lpstr>Palatino Linotype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March Starfield</dc:creator>
  <cp:lastModifiedBy>Ananta Saikia</cp:lastModifiedBy>
  <cp:revision>10</cp:revision>
  <dcterms:created xsi:type="dcterms:W3CDTF">2024-11-14T15:33:41Z</dcterms:created>
  <dcterms:modified xsi:type="dcterms:W3CDTF">2024-12-16T05:56:19Z</dcterms:modified>
</cp:coreProperties>
</file>